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Anton" charset="1" panose="00000500000000000000"/>
      <p:regular r:id="rId53"/>
    </p:embeddedFont>
    <p:embeddedFont>
      <p:font typeface="Nunito Sans Expanded Semi-Bold" charset="1" panose="00000000000000000000"/>
      <p:regular r:id="rId54"/>
    </p:embeddedFont>
    <p:embeddedFont>
      <p:font typeface="Courier Prime" charset="1" panose="00000509000000000000"/>
      <p:regular r:id="rId55"/>
    </p:embeddedFont>
    <p:embeddedFont>
      <p:font typeface="Nunito Sans Expanded Medium" charset="1" panose="00000000000000000000"/>
      <p:regular r:id="rId56"/>
    </p:embeddedFont>
    <p:embeddedFont>
      <p:font typeface="Nunito Sans Expanded Bold" charset="1" panose="00000000000000000000"/>
      <p:regular r:id="rId57"/>
    </p:embeddedFont>
    <p:embeddedFont>
      <p:font typeface="Nunito Sans Expanded" charset="1" panose="00000000000000000000"/>
      <p:regular r:id="rId58"/>
    </p:embeddedFont>
    <p:embeddedFont>
      <p:font typeface="Roboto Mono" charset="1" panose="000000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5.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828262" y="5391150"/>
            <a:ext cx="8631475" cy="8350952"/>
          </a:xfrm>
          <a:custGeom>
            <a:avLst/>
            <a:gdLst/>
            <a:ahLst/>
            <a:cxnLst/>
            <a:rect r="r" b="b" t="t" l="l"/>
            <a:pathLst>
              <a:path h="8350952" w="8631475">
                <a:moveTo>
                  <a:pt x="0" y="0"/>
                </a:moveTo>
                <a:lnTo>
                  <a:pt x="8631476" y="0"/>
                </a:lnTo>
                <a:lnTo>
                  <a:pt x="8631476" y="8350952"/>
                </a:lnTo>
                <a:lnTo>
                  <a:pt x="0" y="8350952"/>
                </a:lnTo>
                <a:lnTo>
                  <a:pt x="0" y="0"/>
                </a:lnTo>
                <a:close/>
              </a:path>
            </a:pathLst>
          </a:custGeom>
          <a:blipFill>
            <a:blip r:embed="rId4"/>
            <a:stretch>
              <a:fillRect l="0" t="0" r="0" b="0"/>
            </a:stretch>
          </a:blipFill>
        </p:spPr>
      </p:sp>
      <p:sp>
        <p:nvSpPr>
          <p:cNvPr name="Freeform 6" id="6"/>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3014217"/>
            <a:ext cx="15794340" cy="2279357"/>
          </a:xfrm>
          <a:prstGeom prst="rect">
            <a:avLst/>
          </a:prstGeom>
        </p:spPr>
        <p:txBody>
          <a:bodyPr anchor="t" rtlCol="false" tIns="0" lIns="0" bIns="0" rIns="0">
            <a:spAutoFit/>
          </a:bodyPr>
          <a:lstStyle/>
          <a:p>
            <a:pPr algn="ctr">
              <a:lnSpc>
                <a:spcPts val="8780"/>
              </a:lnSpc>
            </a:pPr>
            <a:r>
              <a:rPr lang="en-US" sz="8693">
                <a:solidFill>
                  <a:srgbClr val="211F1C"/>
                </a:solidFill>
                <a:latin typeface="Anton"/>
              </a:rPr>
              <a:t>BUILD A WEBSITE SELLING CLOTHES USING SPRING AND THYMELEAF</a:t>
            </a:r>
          </a:p>
        </p:txBody>
      </p:sp>
      <p:sp>
        <p:nvSpPr>
          <p:cNvPr name="Freeform 8" id="8"/>
          <p:cNvSpPr/>
          <p:nvPr/>
        </p:nvSpPr>
        <p:spPr>
          <a:xfrm flipH="false" flipV="false" rot="0">
            <a:off x="2358180"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5" id="15"/>
          <p:cNvSpPr/>
          <p:nvPr/>
        </p:nvSpPr>
        <p:spPr>
          <a:xfrm flipH="false" flipV="false" rot="0">
            <a:off x="15575306"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365121" y="812085"/>
            <a:ext cx="1557758" cy="1331175"/>
          </a:xfrm>
          <a:custGeom>
            <a:avLst/>
            <a:gdLst/>
            <a:ahLst/>
            <a:cxnLst/>
            <a:rect r="r" b="b" t="t" l="l"/>
            <a:pathLst>
              <a:path h="1331175" w="1557758">
                <a:moveTo>
                  <a:pt x="0" y="0"/>
                </a:moveTo>
                <a:lnTo>
                  <a:pt x="1557758" y="0"/>
                </a:lnTo>
                <a:lnTo>
                  <a:pt x="1557758" y="1331176"/>
                </a:lnTo>
                <a:lnTo>
                  <a:pt x="0" y="1331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3807192" y="2427283"/>
            <a:ext cx="10673616" cy="336957"/>
          </a:xfrm>
          <a:prstGeom prst="rect">
            <a:avLst/>
          </a:prstGeom>
        </p:spPr>
        <p:txBody>
          <a:bodyPr anchor="t" rtlCol="false" tIns="0" lIns="0" bIns="0" rIns="0">
            <a:spAutoFit/>
          </a:bodyPr>
          <a:lstStyle/>
          <a:p>
            <a:pPr algn="ctr">
              <a:lnSpc>
                <a:spcPts val="2704"/>
              </a:lnSpc>
            </a:pPr>
            <a:r>
              <a:rPr lang="en-US" sz="1839" spc="270">
                <a:solidFill>
                  <a:srgbClr val="211F1C"/>
                </a:solidFill>
                <a:latin typeface="Nunito Sans Expanded Semi-Bold"/>
              </a:rPr>
              <a:t>BORCELLE</a:t>
            </a:r>
          </a:p>
        </p:txBody>
      </p:sp>
      <p:sp>
        <p:nvSpPr>
          <p:cNvPr name="TextBox 18" id="1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9" id="19"/>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strike="noStrike" u="none">
                <a:solidFill>
                  <a:srgbClr val="211F1C"/>
                </a:solidFill>
                <a:latin typeface="Nunito Sans Expanded Semi-Bold"/>
              </a:rPr>
              <a:t>WINTER 2030</a:t>
            </a:r>
          </a:p>
        </p:txBody>
      </p:sp>
      <p:grpSp>
        <p:nvGrpSpPr>
          <p:cNvPr name="Group 20" id="20"/>
          <p:cNvGrpSpPr/>
          <p:nvPr/>
        </p:nvGrpSpPr>
        <p:grpSpPr>
          <a:xfrm rot="0">
            <a:off x="11955201" y="4974561"/>
            <a:ext cx="3904425" cy="1520262"/>
            <a:chOff x="0" y="0"/>
            <a:chExt cx="5205900" cy="2027016"/>
          </a:xfrm>
        </p:grpSpPr>
        <p:sp>
          <p:nvSpPr>
            <p:cNvPr name="Freeform 21" id="21"/>
            <p:cNvSpPr/>
            <p:nvPr/>
          </p:nvSpPr>
          <p:spPr>
            <a:xfrm flipH="false" flipV="false" rot="-646737">
              <a:off x="57404" y="466417"/>
              <a:ext cx="5091093" cy="1094183"/>
            </a:xfrm>
            <a:custGeom>
              <a:avLst/>
              <a:gdLst/>
              <a:ahLst/>
              <a:cxnLst/>
              <a:rect r="r" b="b" t="t" l="l"/>
              <a:pathLst>
                <a:path h="1094183" w="5091093">
                  <a:moveTo>
                    <a:pt x="0" y="0"/>
                  </a:moveTo>
                  <a:lnTo>
                    <a:pt x="5091093" y="0"/>
                  </a:lnTo>
                  <a:lnTo>
                    <a:pt x="5091093" y="1094183"/>
                  </a:lnTo>
                  <a:lnTo>
                    <a:pt x="0" y="1094183"/>
                  </a:lnTo>
                  <a:lnTo>
                    <a:pt x="0" y="0"/>
                  </a:lnTo>
                  <a:close/>
                </a:path>
              </a:pathLst>
            </a:custGeom>
            <a:blipFill>
              <a:blip r:embed="rId13"/>
              <a:stretch>
                <a:fillRect l="-14367" t="-175930" r="-8781" b="-423912"/>
              </a:stretch>
            </a:blipFill>
          </p:spPr>
        </p:sp>
        <p:sp>
          <p:nvSpPr>
            <p:cNvPr name="TextBox 22" id="22"/>
            <p:cNvSpPr txBox="true"/>
            <p:nvPr/>
          </p:nvSpPr>
          <p:spPr>
            <a:xfrm rot="-646737">
              <a:off x="895063" y="659994"/>
              <a:ext cx="3402541" cy="631987"/>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Courier Prime"/>
                </a:rPr>
                <a:t>REPORT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726529" y="772832"/>
            <a:ext cx="13942738"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2.1.2.1 CORE CONTAINER</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61075" y="350151"/>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8" id="8"/>
          <p:cNvSpPr txBox="true"/>
          <p:nvPr/>
        </p:nvSpPr>
        <p:spPr>
          <a:xfrm rot="0">
            <a:off x="661075" y="1958066"/>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Core Container includes modules: spring-core , spring-beans, spring-context, springcontext-support, and spring-expression (Spring Expression Language).</a:t>
            </a:r>
          </a:p>
        </p:txBody>
      </p:sp>
      <p:sp>
        <p:nvSpPr>
          <p:cNvPr name="TextBox 9" id="9"/>
          <p:cNvSpPr txBox="true"/>
          <p:nvPr/>
        </p:nvSpPr>
        <p:spPr>
          <a:xfrm rot="0">
            <a:off x="661075" y="3161465"/>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spring-core and spring-beans modules provide the basic parts of the framework, including IoC and Dependency Injection.</a:t>
            </a:r>
          </a:p>
        </p:txBody>
      </p:sp>
      <p:sp>
        <p:nvSpPr>
          <p:cNvPr name="TextBox 10" id="10"/>
          <p:cNvSpPr txBox="true"/>
          <p:nvPr/>
        </p:nvSpPr>
        <p:spPr>
          <a:xfrm rot="0">
            <a:off x="661075" y="4361519"/>
            <a:ext cx="16598225" cy="137150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spring-context module builds on a solid foundation provided by the Core and Beans modules, which are used to access objects in the framework-style similar to registering a JNDI.</a:t>
            </a:r>
          </a:p>
        </p:txBody>
      </p:sp>
      <p:sp>
        <p:nvSpPr>
          <p:cNvPr name="TextBox 11" id="11"/>
          <p:cNvSpPr txBox="true"/>
          <p:nvPr/>
        </p:nvSpPr>
        <p:spPr>
          <a:xfrm rot="0">
            <a:off x="661075" y="6028297"/>
            <a:ext cx="16598225" cy="137150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spring-expression module provides a powerful Expression Language for querying and computing an object graph at runtime. It is inherited and extended from unified expression language (unified EL).</a:t>
            </a:r>
          </a:p>
        </p:txBody>
      </p:sp>
      <p:sp>
        <p:nvSpPr>
          <p:cNvPr name="TextBox 12" id="12"/>
          <p:cNvSpPr txBox="true"/>
          <p:nvPr/>
        </p:nvSpPr>
        <p:spPr>
          <a:xfrm rot="0">
            <a:off x="661075" y="7695076"/>
            <a:ext cx="16598225" cy="1371504"/>
          </a:xfrm>
          <a:prstGeom prst="rect">
            <a:avLst/>
          </a:prstGeom>
        </p:spPr>
        <p:txBody>
          <a:bodyPr anchor="t" rtlCol="false" tIns="0" lIns="0" bIns="0" rIns="0">
            <a:spAutoFit/>
          </a:bodyPr>
          <a:lstStyle/>
          <a:p>
            <a:pPr algn="l">
              <a:lnSpc>
                <a:spcPts val="3679"/>
              </a:lnSpc>
            </a:pPr>
            <a:r>
              <a:rPr lang="en-US" sz="2502">
                <a:solidFill>
                  <a:srgbClr val="211F1C"/>
                </a:solidFill>
                <a:latin typeface="Roboto Mono"/>
              </a:rPr>
              <a:t>-Module spring-jms chứa các tính năng tạo và sử dụng các message. Từ Spring Framework 4.1, nó được tích hợp với spring-messaging.</a:t>
            </a:r>
          </a:p>
          <a:p>
            <a:pPr algn="l" marL="0" indent="0" lvl="0">
              <a:lnSpc>
                <a:spcPts val="3679"/>
              </a:lnSpc>
              <a:spcBef>
                <a:spcPct val="0"/>
              </a:spcBef>
            </a:pPr>
          </a:p>
        </p:txBody>
      </p:sp>
      <p:sp>
        <p:nvSpPr>
          <p:cNvPr name="TextBox 13" id="13"/>
          <p:cNvSpPr txBox="true"/>
          <p:nvPr/>
        </p:nvSpPr>
        <p:spPr>
          <a:xfrm rot="0">
            <a:off x="661075" y="8752351"/>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726529" y="772832"/>
            <a:ext cx="18212952"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2.1.2.2 DATA ACCESS/INTEGRATION</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61075" y="350151"/>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8" id="8"/>
          <p:cNvSpPr txBox="true"/>
          <p:nvPr/>
        </p:nvSpPr>
        <p:spPr>
          <a:xfrm rot="0">
            <a:off x="661075" y="1958066"/>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Data Access/Integration includes JDBC, ORM, OXM, JMS and Transaction modules.</a:t>
            </a:r>
          </a:p>
        </p:txBody>
      </p:sp>
      <p:sp>
        <p:nvSpPr>
          <p:cNvPr name="TextBox 9" id="9"/>
          <p:cNvSpPr txBox="true"/>
          <p:nvPr/>
        </p:nvSpPr>
        <p:spPr>
          <a:xfrm rot="0">
            <a:off x="661075" y="3161465"/>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spring-jdbc module provides a JDBC-abstraction class to eliminate tedious JDBC code and analyze database-vendor specific error codes.</a:t>
            </a:r>
          </a:p>
        </p:txBody>
      </p:sp>
      <p:sp>
        <p:nvSpPr>
          <p:cNvPr name="TextBox 10" id="10"/>
          <p:cNvSpPr txBox="true"/>
          <p:nvPr/>
        </p:nvSpPr>
        <p:spPr>
          <a:xfrm rot="0">
            <a:off x="661075" y="4361519"/>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spring-orm module provides an integration layer with popular orm APIs such as JPA, JDO and Hibernate.</a:t>
            </a:r>
          </a:p>
        </p:txBody>
      </p:sp>
      <p:sp>
        <p:nvSpPr>
          <p:cNvPr name="TextBox 11" id="11"/>
          <p:cNvSpPr txBox="true"/>
          <p:nvPr/>
        </p:nvSpPr>
        <p:spPr>
          <a:xfrm rot="0">
            <a:off x="661075" y="5428270"/>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spring-oxm module provides an abstraction layer that supports Object/XML mapping implementations such as AXB, Castor, XMLBeans, JiBX and XStream.</a:t>
            </a:r>
          </a:p>
        </p:txBody>
      </p:sp>
      <p:sp>
        <p:nvSpPr>
          <p:cNvPr name="TextBox 12" id="12"/>
          <p:cNvSpPr txBox="true"/>
          <p:nvPr/>
        </p:nvSpPr>
        <p:spPr>
          <a:xfrm rot="0">
            <a:off x="661075" y="6556935"/>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spring-jms module contains features for creating and using messages. From Spring Framework 4.1, it is integrated with spring-messaging.</a:t>
            </a:r>
          </a:p>
        </p:txBody>
      </p:sp>
      <p:sp>
        <p:nvSpPr>
          <p:cNvPr name="TextBox 13" id="13"/>
          <p:cNvSpPr txBox="true"/>
          <p:nvPr/>
        </p:nvSpPr>
        <p:spPr>
          <a:xfrm rot="0">
            <a:off x="661075" y="7756988"/>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726529" y="772832"/>
            <a:ext cx="938968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2.1.2.3 WEB</a:t>
            </a:r>
          </a:p>
        </p:txBody>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61075" y="350151"/>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8" id="8"/>
          <p:cNvSpPr txBox="true"/>
          <p:nvPr/>
        </p:nvSpPr>
        <p:spPr>
          <a:xfrm rot="0">
            <a:off x="661075" y="1958066"/>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The Web layer includes the spring-web , spring-webmvc, spring-websocket and springwebmvc-portlet modules.</a:t>
            </a:r>
          </a:p>
        </p:txBody>
      </p:sp>
      <p:sp>
        <p:nvSpPr>
          <p:cNvPr name="TextBox 9" id="9"/>
          <p:cNvSpPr txBox="true"/>
          <p:nvPr/>
        </p:nvSpPr>
        <p:spPr>
          <a:xfrm rot="0">
            <a:off x="661075" y="3161465"/>
            <a:ext cx="16598225" cy="1371504"/>
          </a:xfrm>
          <a:prstGeom prst="rect">
            <a:avLst/>
          </a:prstGeom>
        </p:spPr>
        <p:txBody>
          <a:bodyPr anchor="t" rtlCol="false" tIns="0" lIns="0" bIns="0" rIns="0">
            <a:spAutoFit/>
          </a:bodyPr>
          <a:lstStyle/>
          <a:p>
            <a:pPr algn="l">
              <a:lnSpc>
                <a:spcPts val="3679"/>
              </a:lnSpc>
              <a:spcBef>
                <a:spcPct val="0"/>
              </a:spcBef>
            </a:pPr>
            <a:r>
              <a:rPr lang="en-US" sz="2502">
                <a:solidFill>
                  <a:srgbClr val="211F1C"/>
                </a:solidFill>
                <a:latin typeface="Roboto Mono"/>
              </a:rPr>
              <a:t>- The spring-web module provides basic web-oriented integration features such as multipart file upload functionality and instantiation of IoC containers using servlet listeners and a web-oriented application context.</a:t>
            </a:r>
          </a:p>
        </p:txBody>
      </p:sp>
      <p:sp>
        <p:nvSpPr>
          <p:cNvPr name="TextBox 10" id="10"/>
          <p:cNvSpPr txBox="true"/>
          <p:nvPr/>
        </p:nvSpPr>
        <p:spPr>
          <a:xfrm rot="0">
            <a:off x="661075" y="4786356"/>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spring-webmvc module includes Spring's Model-View-Controller (MVC) implementation for web applications.</a:t>
            </a:r>
          </a:p>
        </p:txBody>
      </p:sp>
      <p:sp>
        <p:nvSpPr>
          <p:cNvPr name="TextBox 11" id="11"/>
          <p:cNvSpPr txBox="true"/>
          <p:nvPr/>
        </p:nvSpPr>
        <p:spPr>
          <a:xfrm rot="0">
            <a:off x="661075" y="5853107"/>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The spring-websocket module provides support for WebSocket-based, two-way communication between client and server in web applications.</a:t>
            </a:r>
          </a:p>
        </p:txBody>
      </p:sp>
      <p:sp>
        <p:nvSpPr>
          <p:cNvPr name="TextBox 12" id="12"/>
          <p:cNvSpPr txBox="true"/>
          <p:nvPr/>
        </p:nvSpPr>
        <p:spPr>
          <a:xfrm rot="0">
            <a:off x="661075" y="6981772"/>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The springwebmvc-portlet module provides an MVC implementation used in the portlet environment and maps the functionality of the Web-Servlet module.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9650" y="1496981"/>
            <a:ext cx="15815989" cy="2202750"/>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2.2 OVERVIEW OF THYMELEAF, SPRING BOOT COMBINED WITH THYMELEAF</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1028700" y="4767306"/>
            <a:ext cx="714433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2.2.1 What is Thymeleaf?</a:t>
            </a:r>
          </a:p>
        </p:txBody>
      </p:sp>
      <p:sp>
        <p:nvSpPr>
          <p:cNvPr name="TextBox 19" id="19"/>
          <p:cNvSpPr txBox="true"/>
          <p:nvPr/>
        </p:nvSpPr>
        <p:spPr>
          <a:xfrm rot="0">
            <a:off x="1009650" y="5533711"/>
            <a:ext cx="11594174" cy="534553"/>
          </a:xfrm>
          <a:prstGeom prst="rect">
            <a:avLst/>
          </a:prstGeom>
        </p:spPr>
        <p:txBody>
          <a:bodyPr anchor="t" rtlCol="false" tIns="0" lIns="0" bIns="0" rIns="0">
            <a:spAutoFit/>
          </a:bodyPr>
          <a:lstStyle/>
          <a:p>
            <a:pPr algn="l" marL="0" indent="0" lvl="0">
              <a:lnSpc>
                <a:spcPts val="4431"/>
              </a:lnSpc>
              <a:spcBef>
                <a:spcPct val="0"/>
              </a:spcBef>
            </a:pPr>
            <a:r>
              <a:rPr lang="en-US" sz="3014">
                <a:solidFill>
                  <a:srgbClr val="211F1C"/>
                </a:solidFill>
                <a:latin typeface="Roboto Mono"/>
              </a:rPr>
              <a:t>2.2.2 Advantages of using Thymeleaf</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63711" y="1299426"/>
            <a:ext cx="13368275"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2.2.1 WHAT IS THYMELEAF?</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661075" y="2586638"/>
            <a:ext cx="16598225" cy="23049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Thymeleaf is a Java XML/XHTML/HTML5 Template Engine that can work with both Web and non-Web environments. It is more suitable to be used to serve XHTML/HTML5 on the View Layer of a Web application based on MVC architecture. It can process any XML file, even in offline environments (Not online). It fully supports interaction with Spring Framework.</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63711" y="1299426"/>
            <a:ext cx="1866333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2.2.2 ADVANTAGES OF USING THYMELEAF</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661075" y="2538552"/>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Use HTML as view</a:t>
            </a:r>
          </a:p>
        </p:txBody>
      </p:sp>
      <p:sp>
        <p:nvSpPr>
          <p:cNvPr name="TextBox 19" id="19"/>
          <p:cNvSpPr txBox="true"/>
          <p:nvPr/>
        </p:nvSpPr>
        <p:spPr>
          <a:xfrm rot="0">
            <a:off x="661075" y="3290392"/>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Thymeleaf uses HTML tags as views and integrates directly into HTML files. This means you don't need to add "non-HTML" tags to your HTML files.</a:t>
            </a:r>
          </a:p>
        </p:txBody>
      </p:sp>
      <p:sp>
        <p:nvSpPr>
          <p:cNvPr name="TextBox 20" id="20"/>
          <p:cNvSpPr txBox="true"/>
          <p:nvPr/>
        </p:nvSpPr>
        <p:spPr>
          <a:xfrm rot="0">
            <a:off x="661075" y="4509496"/>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 Automatically refresh the interface</a:t>
            </a:r>
          </a:p>
        </p:txBody>
      </p:sp>
      <p:sp>
        <p:nvSpPr>
          <p:cNvPr name="TextBox 21" id="21"/>
          <p:cNvSpPr txBox="true"/>
          <p:nvPr/>
        </p:nvSpPr>
        <p:spPr>
          <a:xfrm rot="0">
            <a:off x="809625" y="5261874"/>
            <a:ext cx="16598225" cy="137150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Usually, to see a change in the look and feel of a website, you need to refresh your browser. Thymeleaf allows you to see changes to the theme without having to reload the website. This increases development performance and helps you see changes immediately.</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9650" y="1496981"/>
            <a:ext cx="1581598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2.3 ANOTHER TECHNOLOGY</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35161" y="2662894"/>
            <a:ext cx="6082793" cy="6812728"/>
          </a:xfrm>
          <a:custGeom>
            <a:avLst/>
            <a:gdLst/>
            <a:ahLst/>
            <a:cxnLst/>
            <a:rect r="r" b="b" t="t" l="l"/>
            <a:pathLst>
              <a:path h="6812728" w="6082793">
                <a:moveTo>
                  <a:pt x="0" y="0"/>
                </a:moveTo>
                <a:lnTo>
                  <a:pt x="6082794" y="0"/>
                </a:lnTo>
                <a:lnTo>
                  <a:pt x="6082794" y="6812728"/>
                </a:lnTo>
                <a:lnTo>
                  <a:pt x="0" y="6812728"/>
                </a:lnTo>
                <a:lnTo>
                  <a:pt x="0" y="0"/>
                </a:lnTo>
                <a:close/>
              </a:path>
            </a:pathLst>
          </a:custGeom>
          <a:blipFill>
            <a:blip r:embed="rId8"/>
            <a:stretch>
              <a:fillRect l="0" t="0" r="0" b="0"/>
            </a:stretch>
          </a:blipFill>
        </p:spPr>
      </p:sp>
      <p:sp>
        <p:nvSpPr>
          <p:cNvPr name="Freeform 9" id="9"/>
          <p:cNvSpPr/>
          <p:nvPr/>
        </p:nvSpPr>
        <p:spPr>
          <a:xfrm flipH="false" flipV="false" rot="0">
            <a:off x="6704806" y="2662894"/>
            <a:ext cx="5598171" cy="6812728"/>
          </a:xfrm>
          <a:custGeom>
            <a:avLst/>
            <a:gdLst/>
            <a:ahLst/>
            <a:cxnLst/>
            <a:rect r="r" b="b" t="t" l="l"/>
            <a:pathLst>
              <a:path h="6812728" w="5598171">
                <a:moveTo>
                  <a:pt x="0" y="0"/>
                </a:moveTo>
                <a:lnTo>
                  <a:pt x="5598171" y="0"/>
                </a:lnTo>
                <a:lnTo>
                  <a:pt x="5598171" y="6812728"/>
                </a:lnTo>
                <a:lnTo>
                  <a:pt x="0" y="6812728"/>
                </a:lnTo>
                <a:lnTo>
                  <a:pt x="0" y="0"/>
                </a:lnTo>
                <a:close/>
              </a:path>
            </a:pathLst>
          </a:custGeom>
          <a:blipFill>
            <a:blip r:embed="rId9"/>
            <a:stretch>
              <a:fillRect l="0" t="0" r="0" b="-2314"/>
            </a:stretch>
          </a:blipFill>
        </p:spPr>
      </p:sp>
      <p:sp>
        <p:nvSpPr>
          <p:cNvPr name="Freeform 10" id="10"/>
          <p:cNvSpPr/>
          <p:nvPr/>
        </p:nvSpPr>
        <p:spPr>
          <a:xfrm flipH="false" flipV="false" rot="0">
            <a:off x="12689829" y="2623406"/>
            <a:ext cx="5598171" cy="3858432"/>
          </a:xfrm>
          <a:custGeom>
            <a:avLst/>
            <a:gdLst/>
            <a:ahLst/>
            <a:cxnLst/>
            <a:rect r="r" b="b" t="t" l="l"/>
            <a:pathLst>
              <a:path h="3858432" w="5598171">
                <a:moveTo>
                  <a:pt x="0" y="0"/>
                </a:moveTo>
                <a:lnTo>
                  <a:pt x="5598171" y="0"/>
                </a:lnTo>
                <a:lnTo>
                  <a:pt x="5598171" y="3858432"/>
                </a:lnTo>
                <a:lnTo>
                  <a:pt x="0" y="3858432"/>
                </a:lnTo>
                <a:lnTo>
                  <a:pt x="0" y="0"/>
                </a:lnTo>
                <a:close/>
              </a:path>
            </a:pathLst>
          </a:custGeom>
          <a:blipFill>
            <a:blip r:embed="rId10"/>
            <a:stretch>
              <a:fillRect l="0" t="0" r="0" b="0"/>
            </a:stretch>
          </a:blipFill>
        </p:spPr>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9650" y="1496981"/>
            <a:ext cx="1581598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2.3 ANOTHER TECHNOLOGY</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61075" y="3290931"/>
            <a:ext cx="11811676" cy="5439428"/>
          </a:xfrm>
          <a:custGeom>
            <a:avLst/>
            <a:gdLst/>
            <a:ahLst/>
            <a:cxnLst/>
            <a:rect r="r" b="b" t="t" l="l"/>
            <a:pathLst>
              <a:path h="5439428" w="11811676">
                <a:moveTo>
                  <a:pt x="0" y="0"/>
                </a:moveTo>
                <a:lnTo>
                  <a:pt x="11811676" y="0"/>
                </a:lnTo>
                <a:lnTo>
                  <a:pt x="11811676" y="5439428"/>
                </a:lnTo>
                <a:lnTo>
                  <a:pt x="0" y="5439428"/>
                </a:lnTo>
                <a:lnTo>
                  <a:pt x="0" y="0"/>
                </a:lnTo>
                <a:close/>
              </a:path>
            </a:pathLst>
          </a:custGeom>
          <a:blipFill>
            <a:blip r:embed="rId8"/>
            <a:stretch>
              <a:fillRect l="0" t="0" r="0"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661075" y="2538552"/>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Spring Security</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9650" y="1496981"/>
            <a:ext cx="1581598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2.3 ANOTHER TECHNOLOGY</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3235585"/>
            <a:ext cx="10533645" cy="7051415"/>
          </a:xfrm>
          <a:custGeom>
            <a:avLst/>
            <a:gdLst/>
            <a:ahLst/>
            <a:cxnLst/>
            <a:rect r="r" b="b" t="t" l="l"/>
            <a:pathLst>
              <a:path h="7051415" w="10533645">
                <a:moveTo>
                  <a:pt x="0" y="0"/>
                </a:moveTo>
                <a:lnTo>
                  <a:pt x="10533645" y="0"/>
                </a:lnTo>
                <a:lnTo>
                  <a:pt x="10533645" y="7051415"/>
                </a:lnTo>
                <a:lnTo>
                  <a:pt x="0" y="7051415"/>
                </a:lnTo>
                <a:lnTo>
                  <a:pt x="0" y="0"/>
                </a:lnTo>
                <a:close/>
              </a:path>
            </a:pathLst>
          </a:custGeom>
          <a:blipFill>
            <a:blip r:embed="rId8"/>
            <a:stretch>
              <a:fillRect l="0" t="0" r="-466"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661075" y="2538552"/>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JPA (Java Persistence API)</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9650" y="1496981"/>
            <a:ext cx="1581598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2.3 ANOTHER TECHNOLOGY</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61075" y="3436492"/>
            <a:ext cx="9301977" cy="6039130"/>
          </a:xfrm>
          <a:custGeom>
            <a:avLst/>
            <a:gdLst/>
            <a:ahLst/>
            <a:cxnLst/>
            <a:rect r="r" b="b" t="t" l="l"/>
            <a:pathLst>
              <a:path h="6039130" w="9301977">
                <a:moveTo>
                  <a:pt x="0" y="0"/>
                </a:moveTo>
                <a:lnTo>
                  <a:pt x="9301977" y="0"/>
                </a:lnTo>
                <a:lnTo>
                  <a:pt x="9301977" y="6039130"/>
                </a:lnTo>
                <a:lnTo>
                  <a:pt x="0" y="6039130"/>
                </a:lnTo>
                <a:lnTo>
                  <a:pt x="0" y="0"/>
                </a:lnTo>
                <a:close/>
              </a:path>
            </a:pathLst>
          </a:custGeom>
          <a:blipFill>
            <a:blip r:embed="rId8"/>
            <a:stretch>
              <a:fillRect l="0" t="0" r="0"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661075" y="2538552"/>
            <a:ext cx="16598225" cy="43805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JWT</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91530" y="3712397"/>
            <a:ext cx="6667500" cy="874356"/>
            <a:chOff x="0" y="0"/>
            <a:chExt cx="2126876" cy="278912"/>
          </a:xfrm>
        </p:grpSpPr>
        <p:sp>
          <p:nvSpPr>
            <p:cNvPr name="Freeform 7" id="7"/>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IMPLEMENTATION PLAN</a:t>
              </a:r>
            </a:p>
          </p:txBody>
        </p:sp>
      </p:grpSp>
      <p:grpSp>
        <p:nvGrpSpPr>
          <p:cNvPr name="Group 9" id="9"/>
          <p:cNvGrpSpPr/>
          <p:nvPr/>
        </p:nvGrpSpPr>
        <p:grpSpPr>
          <a:xfrm rot="0">
            <a:off x="809625" y="3712397"/>
            <a:ext cx="897095" cy="874356"/>
            <a:chOff x="0" y="0"/>
            <a:chExt cx="286166" cy="278912"/>
          </a:xfrm>
        </p:grpSpPr>
        <p:sp>
          <p:nvSpPr>
            <p:cNvPr name="Freeform 10" id="1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a:t>
              </a:r>
            </a:p>
          </p:txBody>
        </p:sp>
      </p:grpSp>
      <p:grpSp>
        <p:nvGrpSpPr>
          <p:cNvPr name="Group 12" id="12"/>
          <p:cNvGrpSpPr/>
          <p:nvPr/>
        </p:nvGrpSpPr>
        <p:grpSpPr>
          <a:xfrm rot="0">
            <a:off x="1991530" y="6114511"/>
            <a:ext cx="6667500" cy="874356"/>
            <a:chOff x="0" y="0"/>
            <a:chExt cx="2126876" cy="278912"/>
          </a:xfrm>
        </p:grpSpPr>
        <p:sp>
          <p:nvSpPr>
            <p:cNvPr name="Freeform 13" id="13"/>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SYSTEM SURVEY</a:t>
              </a:r>
            </a:p>
          </p:txBody>
        </p:sp>
      </p:grpSp>
      <p:grpSp>
        <p:nvGrpSpPr>
          <p:cNvPr name="Group 15" id="15"/>
          <p:cNvGrpSpPr/>
          <p:nvPr/>
        </p:nvGrpSpPr>
        <p:grpSpPr>
          <a:xfrm rot="0">
            <a:off x="809625" y="4913454"/>
            <a:ext cx="897095" cy="874356"/>
            <a:chOff x="0" y="0"/>
            <a:chExt cx="286166" cy="278912"/>
          </a:xfrm>
        </p:grpSpPr>
        <p:sp>
          <p:nvSpPr>
            <p:cNvPr name="Freeform 16" id="1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2</a:t>
              </a:r>
            </a:p>
          </p:txBody>
        </p:sp>
      </p:grpSp>
      <p:grpSp>
        <p:nvGrpSpPr>
          <p:cNvPr name="Group 18" id="18"/>
          <p:cNvGrpSpPr/>
          <p:nvPr/>
        </p:nvGrpSpPr>
        <p:grpSpPr>
          <a:xfrm rot="0">
            <a:off x="1991530" y="7312717"/>
            <a:ext cx="6667500" cy="874356"/>
            <a:chOff x="0" y="0"/>
            <a:chExt cx="2126876" cy="278912"/>
          </a:xfrm>
        </p:grpSpPr>
        <p:sp>
          <p:nvSpPr>
            <p:cNvPr name="Freeform 19" id="19"/>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a:rPr>
                <a:t>USECASE</a:t>
              </a:r>
            </a:p>
          </p:txBody>
        </p:sp>
      </p:grpSp>
      <p:grpSp>
        <p:nvGrpSpPr>
          <p:cNvPr name="Group 21" id="21"/>
          <p:cNvGrpSpPr/>
          <p:nvPr/>
        </p:nvGrpSpPr>
        <p:grpSpPr>
          <a:xfrm rot="0">
            <a:off x="809625" y="6114511"/>
            <a:ext cx="897095" cy="874356"/>
            <a:chOff x="0" y="0"/>
            <a:chExt cx="286166" cy="278912"/>
          </a:xfrm>
        </p:grpSpPr>
        <p:sp>
          <p:nvSpPr>
            <p:cNvPr name="Freeform 22" id="2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3" id="2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3</a:t>
              </a:r>
            </a:p>
          </p:txBody>
        </p:sp>
      </p:grpSp>
      <p:grpSp>
        <p:nvGrpSpPr>
          <p:cNvPr name="Group 24" id="24"/>
          <p:cNvGrpSpPr/>
          <p:nvPr/>
        </p:nvGrpSpPr>
        <p:grpSpPr>
          <a:xfrm rot="0">
            <a:off x="10810875" y="3712397"/>
            <a:ext cx="6667500" cy="874356"/>
            <a:chOff x="0" y="0"/>
            <a:chExt cx="2126876" cy="278912"/>
          </a:xfrm>
        </p:grpSpPr>
        <p:sp>
          <p:nvSpPr>
            <p:cNvPr name="Freeform 25" id="25"/>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6" id="26"/>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DATA DESIGN</a:t>
              </a:r>
            </a:p>
          </p:txBody>
        </p:sp>
      </p:grpSp>
      <p:grpSp>
        <p:nvGrpSpPr>
          <p:cNvPr name="Group 27" id="27"/>
          <p:cNvGrpSpPr/>
          <p:nvPr/>
        </p:nvGrpSpPr>
        <p:grpSpPr>
          <a:xfrm rot="0">
            <a:off x="809625" y="7315568"/>
            <a:ext cx="897095" cy="874356"/>
            <a:chOff x="0" y="0"/>
            <a:chExt cx="286166" cy="278912"/>
          </a:xfrm>
        </p:grpSpPr>
        <p:sp>
          <p:nvSpPr>
            <p:cNvPr name="Freeform 28" id="28"/>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9" id="29"/>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4</a:t>
              </a:r>
            </a:p>
          </p:txBody>
        </p:sp>
      </p:grpSp>
      <p:grpSp>
        <p:nvGrpSpPr>
          <p:cNvPr name="Group 30" id="30"/>
          <p:cNvGrpSpPr/>
          <p:nvPr/>
        </p:nvGrpSpPr>
        <p:grpSpPr>
          <a:xfrm rot="0">
            <a:off x="9606624" y="3712397"/>
            <a:ext cx="897095" cy="874356"/>
            <a:chOff x="0" y="0"/>
            <a:chExt cx="286166" cy="278912"/>
          </a:xfrm>
        </p:grpSpPr>
        <p:sp>
          <p:nvSpPr>
            <p:cNvPr name="Freeform 31" id="3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2" id="3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5</a:t>
              </a:r>
            </a:p>
          </p:txBody>
        </p:sp>
      </p:grpSp>
      <p:grpSp>
        <p:nvGrpSpPr>
          <p:cNvPr name="Group 33" id="33"/>
          <p:cNvGrpSpPr/>
          <p:nvPr/>
        </p:nvGrpSpPr>
        <p:grpSpPr>
          <a:xfrm rot="0">
            <a:off x="10810875" y="4913454"/>
            <a:ext cx="6667500" cy="874356"/>
            <a:chOff x="0" y="0"/>
            <a:chExt cx="2126876" cy="278912"/>
          </a:xfrm>
        </p:grpSpPr>
        <p:sp>
          <p:nvSpPr>
            <p:cNvPr name="Freeform 34" id="3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5" id="35"/>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USER INTERFACE</a:t>
              </a:r>
            </a:p>
          </p:txBody>
        </p:sp>
      </p:grpSp>
      <p:grpSp>
        <p:nvGrpSpPr>
          <p:cNvPr name="Group 36" id="36"/>
          <p:cNvGrpSpPr/>
          <p:nvPr/>
        </p:nvGrpSpPr>
        <p:grpSpPr>
          <a:xfrm rot="0">
            <a:off x="9606624" y="4913454"/>
            <a:ext cx="897095" cy="874356"/>
            <a:chOff x="0" y="0"/>
            <a:chExt cx="286166" cy="278912"/>
          </a:xfrm>
        </p:grpSpPr>
        <p:sp>
          <p:nvSpPr>
            <p:cNvPr name="Freeform 37" id="3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8" id="3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6</a:t>
              </a:r>
            </a:p>
          </p:txBody>
        </p:sp>
      </p:grpSp>
      <p:grpSp>
        <p:nvGrpSpPr>
          <p:cNvPr name="Group 39" id="39"/>
          <p:cNvGrpSpPr/>
          <p:nvPr/>
        </p:nvGrpSpPr>
        <p:grpSpPr>
          <a:xfrm rot="0">
            <a:off x="1991530" y="4916305"/>
            <a:ext cx="6667500" cy="874356"/>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000000"/>
                  </a:solidFill>
                  <a:latin typeface="Nunito Sans Expanded Medium"/>
                </a:rPr>
                <a:t>TECHNOLOGY OVERVIEW</a:t>
              </a:r>
            </a:p>
          </p:txBody>
        </p:sp>
      </p:grpSp>
      <p:grpSp>
        <p:nvGrpSpPr>
          <p:cNvPr name="Group 42" id="42"/>
          <p:cNvGrpSpPr/>
          <p:nvPr/>
        </p:nvGrpSpPr>
        <p:grpSpPr>
          <a:xfrm rot="0">
            <a:off x="9606624" y="6114511"/>
            <a:ext cx="897095" cy="874356"/>
            <a:chOff x="0" y="0"/>
            <a:chExt cx="286166" cy="278912"/>
          </a:xfrm>
        </p:grpSpPr>
        <p:sp>
          <p:nvSpPr>
            <p:cNvPr name="Freeform 43" id="4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4" id="44"/>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7</a:t>
              </a:r>
            </a:p>
          </p:txBody>
        </p:sp>
      </p:grpSp>
      <p:grpSp>
        <p:nvGrpSpPr>
          <p:cNvPr name="Group 45" id="45"/>
          <p:cNvGrpSpPr/>
          <p:nvPr/>
        </p:nvGrpSpPr>
        <p:grpSpPr>
          <a:xfrm rot="0">
            <a:off x="10810875" y="6114511"/>
            <a:ext cx="6667500" cy="874356"/>
            <a:chOff x="0" y="0"/>
            <a:chExt cx="2126876" cy="278912"/>
          </a:xfrm>
        </p:grpSpPr>
        <p:sp>
          <p:nvSpPr>
            <p:cNvPr name="Freeform 46" id="4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7" id="4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CONCLUDE</a:t>
              </a:r>
            </a:p>
          </p:txBody>
        </p:sp>
      </p:grpSp>
      <p:grpSp>
        <p:nvGrpSpPr>
          <p:cNvPr name="Group 48" id="48"/>
          <p:cNvGrpSpPr/>
          <p:nvPr/>
        </p:nvGrpSpPr>
        <p:grpSpPr>
          <a:xfrm rot="0">
            <a:off x="9606624" y="7315568"/>
            <a:ext cx="897095" cy="874356"/>
            <a:chOff x="0" y="0"/>
            <a:chExt cx="286166" cy="278912"/>
          </a:xfrm>
        </p:grpSpPr>
        <p:sp>
          <p:nvSpPr>
            <p:cNvPr name="Freeform 49" id="4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50" id="5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8</a:t>
              </a:r>
            </a:p>
          </p:txBody>
        </p:sp>
      </p:grpSp>
      <p:grpSp>
        <p:nvGrpSpPr>
          <p:cNvPr name="Group 51" id="51"/>
          <p:cNvGrpSpPr/>
          <p:nvPr/>
        </p:nvGrpSpPr>
        <p:grpSpPr>
          <a:xfrm rot="0">
            <a:off x="10810875" y="7312717"/>
            <a:ext cx="6667500" cy="874356"/>
            <a:chOff x="0" y="0"/>
            <a:chExt cx="2126876" cy="278912"/>
          </a:xfrm>
        </p:grpSpPr>
        <p:sp>
          <p:nvSpPr>
            <p:cNvPr name="Freeform 52" id="5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3" id="5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REFERENCES</a:t>
              </a:r>
            </a:p>
          </p:txBody>
        </p:sp>
      </p:grpSp>
      <p:sp>
        <p:nvSpPr>
          <p:cNvPr name="Freeform 54" id="54"/>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5" id="55"/>
          <p:cNvSpPr txBox="true"/>
          <p:nvPr/>
        </p:nvSpPr>
        <p:spPr>
          <a:xfrm rot="0">
            <a:off x="809625" y="1883890"/>
            <a:ext cx="11890034"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rPr>
              <a:t>CONTENT</a:t>
            </a:r>
          </a:p>
        </p:txBody>
      </p:sp>
      <p:sp>
        <p:nvSpPr>
          <p:cNvPr name="TextBox 56" id="56"/>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57" id="57"/>
          <p:cNvGrpSpPr/>
          <p:nvPr/>
        </p:nvGrpSpPr>
        <p:grpSpPr>
          <a:xfrm rot="0">
            <a:off x="809625" y="9043238"/>
            <a:ext cx="2880627" cy="432385"/>
            <a:chOff x="0" y="0"/>
            <a:chExt cx="3840836" cy="576513"/>
          </a:xfrm>
        </p:grpSpPr>
        <p:grpSp>
          <p:nvGrpSpPr>
            <p:cNvPr name="Group 58" id="58"/>
            <p:cNvGrpSpPr/>
            <p:nvPr/>
          </p:nvGrpSpPr>
          <p:grpSpPr>
            <a:xfrm rot="0">
              <a:off x="0" y="0"/>
              <a:ext cx="3840836" cy="576513"/>
              <a:chOff x="0" y="0"/>
              <a:chExt cx="8296205" cy="1245268"/>
            </a:xfrm>
          </p:grpSpPr>
          <p:sp>
            <p:nvSpPr>
              <p:cNvPr name="Freeform 59" id="59"/>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60" id="60"/>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61" id="61"/>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2" id="62"/>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63" id="63"/>
          <p:cNvGrpSpPr/>
          <p:nvPr/>
        </p:nvGrpSpPr>
        <p:grpSpPr>
          <a:xfrm rot="0">
            <a:off x="3879846" y="9043238"/>
            <a:ext cx="1066053" cy="432385"/>
            <a:chOff x="0" y="0"/>
            <a:chExt cx="3070231" cy="1245268"/>
          </a:xfrm>
        </p:grpSpPr>
        <p:sp>
          <p:nvSpPr>
            <p:cNvPr name="Freeform 64" id="64"/>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65" id="65"/>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2/11</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3. SYSTEM SURVEY</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404813" y="2615577"/>
            <a:ext cx="17478375" cy="34001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The clothing fashion shop system includes 2 pages for customers and administrators. Not only in terms of design, but also includes many necessary functions of a fashion shop system. Full range of clothing categories for customers to choose from including main functions of viewing products, filtering products, searching for products, adding products to cart, payment, etc.</a:t>
            </a:r>
          </a:p>
        </p:txBody>
      </p:sp>
      <p:sp>
        <p:nvSpPr>
          <p:cNvPr name="TextBox 10" id="10"/>
          <p:cNvSpPr txBox="true"/>
          <p:nvPr/>
        </p:nvSpPr>
        <p:spPr>
          <a:xfrm rot="0">
            <a:off x="404813" y="6129987"/>
            <a:ext cx="17478375" cy="34001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The admin page has the advantage of having an authorization section to ensure the administrator works in accordance with his or her role, including sections on product management, product categories, orders, customers, vouchers, and statistics. Statistics, etc. Brings high performance, quick and effective working productivity but no less accurate and authentic.</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 USECASE</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191871"/>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4.1 Customer sitemap</a:t>
            </a:r>
          </a:p>
        </p:txBody>
      </p:sp>
      <p:sp>
        <p:nvSpPr>
          <p:cNvPr name="TextBox 10" id="10"/>
          <p:cNvSpPr txBox="true"/>
          <p:nvPr/>
        </p:nvSpPr>
        <p:spPr>
          <a:xfrm rot="0">
            <a:off x="612728" y="3086828"/>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4.2 Administrator sitemap</a:t>
            </a:r>
          </a:p>
        </p:txBody>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968676" y="2924982"/>
            <a:ext cx="13122427" cy="7362018"/>
          </a:xfrm>
          <a:custGeom>
            <a:avLst/>
            <a:gdLst/>
            <a:ahLst/>
            <a:cxnLst/>
            <a:rect r="r" b="b" t="t" l="l"/>
            <a:pathLst>
              <a:path h="7362018" w="13122427">
                <a:moveTo>
                  <a:pt x="0" y="0"/>
                </a:moveTo>
                <a:lnTo>
                  <a:pt x="13122427" y="0"/>
                </a:lnTo>
                <a:lnTo>
                  <a:pt x="13122427" y="7362018"/>
                </a:lnTo>
                <a:lnTo>
                  <a:pt x="0" y="7362018"/>
                </a:lnTo>
                <a:lnTo>
                  <a:pt x="0" y="0"/>
                </a:lnTo>
                <a:close/>
              </a:path>
            </a:pathLst>
          </a:custGeom>
          <a:blipFill>
            <a:blip r:embed="rId6"/>
            <a:stretch>
              <a:fillRect l="0" t="0" r="0" b="0"/>
            </a:stretch>
          </a:blipFill>
        </p:spPr>
      </p:sp>
      <p:sp>
        <p:nvSpPr>
          <p:cNvPr name="TextBox 7" id="7"/>
          <p:cNvSpPr txBox="true"/>
          <p:nvPr/>
        </p:nvSpPr>
        <p:spPr>
          <a:xfrm rot="0">
            <a:off x="-1524236" y="149018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4.1 CUSTOMER SITEMAP</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848782"/>
            <a:ext cx="571628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4.1.1 GOLBAL</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34967" y="2616607"/>
            <a:ext cx="9771914" cy="7670393"/>
          </a:xfrm>
          <a:custGeom>
            <a:avLst/>
            <a:gdLst/>
            <a:ahLst/>
            <a:cxnLst/>
            <a:rect r="r" b="b" t="t" l="l"/>
            <a:pathLst>
              <a:path h="7670393" w="9771914">
                <a:moveTo>
                  <a:pt x="0" y="0"/>
                </a:moveTo>
                <a:lnTo>
                  <a:pt x="9771915" y="0"/>
                </a:lnTo>
                <a:lnTo>
                  <a:pt x="9771915" y="7670393"/>
                </a:lnTo>
                <a:lnTo>
                  <a:pt x="0" y="7670393"/>
                </a:lnTo>
                <a:lnTo>
                  <a:pt x="0" y="0"/>
                </a:lnTo>
                <a:close/>
              </a:path>
            </a:pathLst>
          </a:custGeom>
          <a:blipFill>
            <a:blip r:embed="rId6"/>
            <a:stretch>
              <a:fillRect l="0" t="-305" r="0" b="-305"/>
            </a:stretch>
          </a:blipFill>
        </p:spPr>
      </p:sp>
      <p:sp>
        <p:nvSpPr>
          <p:cNvPr name="TextBox 7" id="7"/>
          <p:cNvSpPr txBox="true"/>
          <p:nvPr/>
        </p:nvSpPr>
        <p:spPr>
          <a:xfrm rot="0">
            <a:off x="-1524236" y="149018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4.1 CUSTOMER SITEMAP</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848782"/>
            <a:ext cx="5716284" cy="11141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4.1.2. Product filtering diagram</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329012" y="2616607"/>
            <a:ext cx="10653387" cy="7604879"/>
          </a:xfrm>
          <a:custGeom>
            <a:avLst/>
            <a:gdLst/>
            <a:ahLst/>
            <a:cxnLst/>
            <a:rect r="r" b="b" t="t" l="l"/>
            <a:pathLst>
              <a:path h="7604879" w="10653387">
                <a:moveTo>
                  <a:pt x="0" y="0"/>
                </a:moveTo>
                <a:lnTo>
                  <a:pt x="10653387" y="0"/>
                </a:lnTo>
                <a:lnTo>
                  <a:pt x="10653387" y="7604880"/>
                </a:lnTo>
                <a:lnTo>
                  <a:pt x="0" y="7604880"/>
                </a:lnTo>
                <a:lnTo>
                  <a:pt x="0" y="0"/>
                </a:lnTo>
                <a:close/>
              </a:path>
            </a:pathLst>
          </a:custGeom>
          <a:blipFill>
            <a:blip r:embed="rId6"/>
            <a:stretch>
              <a:fillRect l="0" t="0" r="0" b="0"/>
            </a:stretch>
          </a:blipFill>
        </p:spPr>
      </p:sp>
      <p:sp>
        <p:nvSpPr>
          <p:cNvPr name="TextBox 7" id="7"/>
          <p:cNvSpPr txBox="true"/>
          <p:nvPr/>
        </p:nvSpPr>
        <p:spPr>
          <a:xfrm rot="0">
            <a:off x="-1524236" y="149018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4.1 CUSTOMER SITEMAP</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848782"/>
            <a:ext cx="5716284" cy="11141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4.1.3. Diagram to add products to cart</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176592" y="2924982"/>
            <a:ext cx="9699956" cy="7362018"/>
          </a:xfrm>
          <a:custGeom>
            <a:avLst/>
            <a:gdLst/>
            <a:ahLst/>
            <a:cxnLst/>
            <a:rect r="r" b="b" t="t" l="l"/>
            <a:pathLst>
              <a:path h="7362018" w="9699956">
                <a:moveTo>
                  <a:pt x="0" y="0"/>
                </a:moveTo>
                <a:lnTo>
                  <a:pt x="9699956" y="0"/>
                </a:lnTo>
                <a:lnTo>
                  <a:pt x="9699956" y="7362018"/>
                </a:lnTo>
                <a:lnTo>
                  <a:pt x="0" y="7362018"/>
                </a:lnTo>
                <a:lnTo>
                  <a:pt x="0" y="0"/>
                </a:lnTo>
                <a:close/>
              </a:path>
            </a:pathLst>
          </a:custGeom>
          <a:blipFill>
            <a:blip r:embed="rId6"/>
            <a:stretch>
              <a:fillRect l="0" t="0" r="0" b="0"/>
            </a:stretch>
          </a:blipFill>
        </p:spPr>
      </p:sp>
      <p:sp>
        <p:nvSpPr>
          <p:cNvPr name="TextBox 7" id="7"/>
          <p:cNvSpPr txBox="true"/>
          <p:nvPr/>
        </p:nvSpPr>
        <p:spPr>
          <a:xfrm rot="0">
            <a:off x="-1524236" y="149018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4.1 CUSTOMER SITEMAP</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848782"/>
            <a:ext cx="571628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4.1.5. Order diagram</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257202" y="2026963"/>
            <a:ext cx="11002098" cy="8260037"/>
          </a:xfrm>
          <a:custGeom>
            <a:avLst/>
            <a:gdLst/>
            <a:ahLst/>
            <a:cxnLst/>
            <a:rect r="r" b="b" t="t" l="l"/>
            <a:pathLst>
              <a:path h="8260037" w="11002098">
                <a:moveTo>
                  <a:pt x="0" y="0"/>
                </a:moveTo>
                <a:lnTo>
                  <a:pt x="11002098" y="0"/>
                </a:lnTo>
                <a:lnTo>
                  <a:pt x="11002098" y="8260037"/>
                </a:lnTo>
                <a:lnTo>
                  <a:pt x="0" y="8260037"/>
                </a:lnTo>
                <a:lnTo>
                  <a:pt x="0" y="0"/>
                </a:lnTo>
                <a:close/>
              </a:path>
            </a:pathLst>
          </a:custGeom>
          <a:blipFill>
            <a:blip r:embed="rId6"/>
            <a:stretch>
              <a:fillRect l="0" t="0" r="0" b="0"/>
            </a:stretch>
          </a:blipFill>
        </p:spPr>
      </p:sp>
      <p:sp>
        <p:nvSpPr>
          <p:cNvPr name="TextBox 7" id="7"/>
          <p:cNvSpPr txBox="true"/>
          <p:nvPr/>
        </p:nvSpPr>
        <p:spPr>
          <a:xfrm rot="0">
            <a:off x="-1524236" y="1490182"/>
            <a:ext cx="1575451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4.2 ADMINISTRATOR SITEMAP</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612728" y="2848782"/>
            <a:ext cx="571628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GLOBAL</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 DATA DESIGN</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809625" y="2615577"/>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5.1 Relational data model</a:t>
            </a:r>
          </a:p>
        </p:txBody>
      </p:sp>
      <p:sp>
        <p:nvSpPr>
          <p:cNvPr name="TextBox 10" id="10"/>
          <p:cNvSpPr txBox="true"/>
          <p:nvPr/>
        </p:nvSpPr>
        <p:spPr>
          <a:xfrm rot="0">
            <a:off x="809625" y="3510533"/>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5.2 Tables contained in the database</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37751" y="2623406"/>
            <a:ext cx="12669227" cy="7705489"/>
          </a:xfrm>
          <a:custGeom>
            <a:avLst/>
            <a:gdLst/>
            <a:ahLst/>
            <a:cxnLst/>
            <a:rect r="r" b="b" t="t" l="l"/>
            <a:pathLst>
              <a:path h="7705489" w="12669227">
                <a:moveTo>
                  <a:pt x="0" y="0"/>
                </a:moveTo>
                <a:lnTo>
                  <a:pt x="12669227" y="0"/>
                </a:lnTo>
                <a:lnTo>
                  <a:pt x="12669227" y="7705489"/>
                </a:lnTo>
                <a:lnTo>
                  <a:pt x="0" y="7705489"/>
                </a:lnTo>
                <a:lnTo>
                  <a:pt x="0" y="0"/>
                </a:lnTo>
                <a:close/>
              </a:path>
            </a:pathLst>
          </a:custGeom>
          <a:blipFill>
            <a:blip r:embed="rId8"/>
            <a:stretch>
              <a:fillRect l="0" t="0" r="0" b="0"/>
            </a:stretch>
          </a:blipFill>
        </p:spPr>
      </p:sp>
      <p:sp>
        <p:nvSpPr>
          <p:cNvPr name="TextBox 8" id="8"/>
          <p:cNvSpPr txBox="true"/>
          <p:nvPr/>
        </p:nvSpPr>
        <p:spPr>
          <a:xfrm rot="0">
            <a:off x="0" y="1496981"/>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5.1 RELATIONAL DATA MODEL</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Tree>
  </p:cSld>
  <p:clrMapOvr>
    <a:masterClrMapping/>
  </p:clrMapOvr>
  <p:transition spd="slow">
    <p:cover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09625" y="3227809"/>
            <a:ext cx="8334375" cy="2607163"/>
          </a:xfrm>
          <a:custGeom>
            <a:avLst/>
            <a:gdLst/>
            <a:ahLst/>
            <a:cxnLst/>
            <a:rect r="r" b="b" t="t" l="l"/>
            <a:pathLst>
              <a:path h="2607163" w="8334375">
                <a:moveTo>
                  <a:pt x="0" y="0"/>
                </a:moveTo>
                <a:lnTo>
                  <a:pt x="8334375" y="0"/>
                </a:lnTo>
                <a:lnTo>
                  <a:pt x="8334375" y="2607163"/>
                </a:lnTo>
                <a:lnTo>
                  <a:pt x="0" y="2607163"/>
                </a:lnTo>
                <a:lnTo>
                  <a:pt x="0" y="0"/>
                </a:lnTo>
                <a:close/>
              </a:path>
            </a:pathLst>
          </a:custGeom>
          <a:blipFill>
            <a:blip r:embed="rId6"/>
            <a:stretch>
              <a:fillRect l="0" t="0" r="0" b="0"/>
            </a:stretch>
          </a:blipFill>
        </p:spPr>
      </p:sp>
      <p:sp>
        <p:nvSpPr>
          <p:cNvPr name="Freeform 7" id="7"/>
          <p:cNvSpPr/>
          <p:nvPr/>
        </p:nvSpPr>
        <p:spPr>
          <a:xfrm flipH="false" flipV="false" rot="0">
            <a:off x="9659780" y="3227809"/>
            <a:ext cx="8334375" cy="1102702"/>
          </a:xfrm>
          <a:custGeom>
            <a:avLst/>
            <a:gdLst/>
            <a:ahLst/>
            <a:cxnLst/>
            <a:rect r="r" b="b" t="t" l="l"/>
            <a:pathLst>
              <a:path h="1102702" w="8334375">
                <a:moveTo>
                  <a:pt x="0" y="0"/>
                </a:moveTo>
                <a:lnTo>
                  <a:pt x="8334375" y="0"/>
                </a:lnTo>
                <a:lnTo>
                  <a:pt x="8334375" y="1102702"/>
                </a:lnTo>
                <a:lnTo>
                  <a:pt x="0" y="1102702"/>
                </a:lnTo>
                <a:lnTo>
                  <a:pt x="0" y="0"/>
                </a:lnTo>
                <a:close/>
              </a:path>
            </a:pathLst>
          </a:custGeom>
          <a:blipFill>
            <a:blip r:embed="rId7"/>
            <a:stretch>
              <a:fillRect l="0" t="0" r="0" b="0"/>
            </a:stretch>
          </a:blipFill>
        </p:spPr>
      </p:sp>
      <p:sp>
        <p:nvSpPr>
          <p:cNvPr name="Freeform 8" id="8"/>
          <p:cNvSpPr/>
          <p:nvPr/>
        </p:nvSpPr>
        <p:spPr>
          <a:xfrm flipH="false" flipV="false" rot="0">
            <a:off x="809625" y="6868459"/>
            <a:ext cx="8334375" cy="1350596"/>
          </a:xfrm>
          <a:custGeom>
            <a:avLst/>
            <a:gdLst/>
            <a:ahLst/>
            <a:cxnLst/>
            <a:rect r="r" b="b" t="t" l="l"/>
            <a:pathLst>
              <a:path h="1350596" w="8334375">
                <a:moveTo>
                  <a:pt x="0" y="0"/>
                </a:moveTo>
                <a:lnTo>
                  <a:pt x="8334375" y="0"/>
                </a:lnTo>
                <a:lnTo>
                  <a:pt x="8334375" y="1350596"/>
                </a:lnTo>
                <a:lnTo>
                  <a:pt x="0" y="1350596"/>
                </a:lnTo>
                <a:lnTo>
                  <a:pt x="0" y="0"/>
                </a:lnTo>
                <a:close/>
              </a:path>
            </a:pathLst>
          </a:custGeom>
          <a:blipFill>
            <a:blip r:embed="rId8"/>
            <a:stretch>
              <a:fillRect l="0" t="0" r="0" b="0"/>
            </a:stretch>
          </a:blipFill>
        </p:spPr>
      </p:sp>
      <p:sp>
        <p:nvSpPr>
          <p:cNvPr name="Freeform 9" id="9"/>
          <p:cNvSpPr/>
          <p:nvPr/>
        </p:nvSpPr>
        <p:spPr>
          <a:xfrm flipH="false" flipV="false" rot="0">
            <a:off x="9669305" y="6868459"/>
            <a:ext cx="8334375" cy="2137019"/>
          </a:xfrm>
          <a:custGeom>
            <a:avLst/>
            <a:gdLst/>
            <a:ahLst/>
            <a:cxnLst/>
            <a:rect r="r" b="b" t="t" l="l"/>
            <a:pathLst>
              <a:path h="2137019" w="8334375">
                <a:moveTo>
                  <a:pt x="0" y="0"/>
                </a:moveTo>
                <a:lnTo>
                  <a:pt x="8334375" y="0"/>
                </a:lnTo>
                <a:lnTo>
                  <a:pt x="8334375" y="2137019"/>
                </a:lnTo>
                <a:lnTo>
                  <a:pt x="0" y="2137019"/>
                </a:lnTo>
                <a:lnTo>
                  <a:pt x="0" y="0"/>
                </a:lnTo>
                <a:close/>
              </a:path>
            </a:pathLst>
          </a:custGeom>
          <a:blipFill>
            <a:blip r:embed="rId9"/>
            <a:stretch>
              <a:fillRect l="0" t="0" r="0" b="0"/>
            </a:stretch>
          </a:blipFill>
        </p:spPr>
      </p:sp>
      <p:sp>
        <p:nvSpPr>
          <p:cNvPr name="TextBox 10" id="10"/>
          <p:cNvSpPr txBox="true"/>
          <p:nvPr/>
        </p:nvSpPr>
        <p:spPr>
          <a:xfrm rot="0">
            <a:off x="0" y="1496981"/>
            <a:ext cx="1698239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5.2 TABLES CONTAINED IN THE DATABASE</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2" id="12"/>
          <p:cNvSpPr txBox="true"/>
          <p:nvPr/>
        </p:nvSpPr>
        <p:spPr>
          <a:xfrm rot="0">
            <a:off x="809625" y="261557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Admin</a:t>
            </a:r>
          </a:p>
        </p:txBody>
      </p:sp>
      <p:sp>
        <p:nvSpPr>
          <p:cNvPr name="TextBox 13" id="13"/>
          <p:cNvSpPr txBox="true"/>
          <p:nvPr/>
        </p:nvSpPr>
        <p:spPr>
          <a:xfrm rot="0">
            <a:off x="9659780" y="2615577"/>
            <a:ext cx="834390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Admin roles</a:t>
            </a:r>
          </a:p>
        </p:txBody>
      </p:sp>
      <p:sp>
        <p:nvSpPr>
          <p:cNvPr name="TextBox 14" id="14"/>
          <p:cNvSpPr txBox="true"/>
          <p:nvPr/>
        </p:nvSpPr>
        <p:spPr>
          <a:xfrm rot="0">
            <a:off x="809625" y="625622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Cart</a:t>
            </a:r>
          </a:p>
        </p:txBody>
      </p:sp>
      <p:sp>
        <p:nvSpPr>
          <p:cNvPr name="TextBox 15" id="15"/>
          <p:cNvSpPr txBox="true"/>
          <p:nvPr/>
        </p:nvSpPr>
        <p:spPr>
          <a:xfrm rot="0">
            <a:off x="9659780" y="625622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Cart item</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29428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809625" y="9043238"/>
            <a:ext cx="2880627" cy="432385"/>
            <a:chOff x="0" y="0"/>
            <a:chExt cx="3840836" cy="576513"/>
          </a:xfrm>
        </p:grpSpPr>
        <p:grpSp>
          <p:nvGrpSpPr>
            <p:cNvPr name="Group 8" id="8"/>
            <p:cNvGrpSpPr/>
            <p:nvPr/>
          </p:nvGrpSpPr>
          <p:grpSpPr>
            <a:xfrm rot="0">
              <a:off x="0" y="0"/>
              <a:ext cx="3840836" cy="576513"/>
              <a:chOff x="0" y="0"/>
              <a:chExt cx="8296205" cy="1245268"/>
            </a:xfrm>
          </p:grpSpPr>
          <p:sp>
            <p:nvSpPr>
              <p:cNvPr name="Freeform 9" id="9"/>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1" id="11"/>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3" id="13"/>
          <p:cNvGrpSpPr/>
          <p:nvPr/>
        </p:nvGrpSpPr>
        <p:grpSpPr>
          <a:xfrm rot="0">
            <a:off x="3879846" y="9043238"/>
            <a:ext cx="1066053" cy="432385"/>
            <a:chOff x="0" y="0"/>
            <a:chExt cx="3070231" cy="1245268"/>
          </a:xfrm>
        </p:grpSpPr>
        <p:sp>
          <p:nvSpPr>
            <p:cNvPr name="Freeform 14" id="14"/>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5" id="15"/>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4/11</a:t>
              </a:r>
            </a:p>
          </p:txBody>
        </p:sp>
      </p:grpSp>
      <p:sp>
        <p:nvSpPr>
          <p:cNvPr name="TextBox 16" id="16"/>
          <p:cNvSpPr txBox="true"/>
          <p:nvPr/>
        </p:nvSpPr>
        <p:spPr>
          <a:xfrm rot="0">
            <a:off x="809625" y="1588766"/>
            <a:ext cx="9585735" cy="2180170"/>
          </a:xfrm>
          <a:prstGeom prst="rect">
            <a:avLst/>
          </a:prstGeom>
        </p:spPr>
        <p:txBody>
          <a:bodyPr anchor="t" rtlCol="false" tIns="0" lIns="0" bIns="0" rIns="0">
            <a:spAutoFit/>
          </a:bodyPr>
          <a:lstStyle/>
          <a:p>
            <a:pPr algn="l">
              <a:lnSpc>
                <a:spcPts val="8475"/>
              </a:lnSpc>
            </a:pPr>
            <a:r>
              <a:rPr lang="en-US" sz="8392">
                <a:solidFill>
                  <a:srgbClr val="211F1C"/>
                </a:solidFill>
                <a:latin typeface="Anton"/>
              </a:rPr>
              <a:t>REASONS FOR CHOOSING THE TOPIC</a:t>
            </a:r>
          </a:p>
        </p:txBody>
      </p:sp>
      <p:sp>
        <p:nvSpPr>
          <p:cNvPr name="TextBox 17" id="17"/>
          <p:cNvSpPr txBox="true"/>
          <p:nvPr/>
        </p:nvSpPr>
        <p:spPr>
          <a:xfrm rot="0">
            <a:off x="809625" y="4121361"/>
            <a:ext cx="12507625" cy="1655385"/>
          </a:xfrm>
          <a:prstGeom prst="rect">
            <a:avLst/>
          </a:prstGeom>
        </p:spPr>
        <p:txBody>
          <a:bodyPr anchor="t" rtlCol="false" tIns="0" lIns="0" bIns="0" rIns="0">
            <a:spAutoFit/>
          </a:bodyPr>
          <a:lstStyle/>
          <a:p>
            <a:pPr algn="l" marL="0" indent="0" lvl="0">
              <a:lnSpc>
                <a:spcPts val="3350"/>
              </a:lnSpc>
              <a:spcBef>
                <a:spcPct val="0"/>
              </a:spcBef>
            </a:pPr>
            <a:r>
              <a:rPr lang="en-US" sz="2279">
                <a:solidFill>
                  <a:srgbClr val="211F1C"/>
                </a:solidFill>
                <a:latin typeface="Roboto Mono"/>
              </a:rPr>
              <a:t>In this context, the project to build a clothing website not only aims to create a user-friendly and easy-to-use interface but also emphasizes providing quality products and customer service. Dedicated customer care and the safest and most convenient online shopping experience.</a:t>
            </a:r>
          </a:p>
        </p:txBody>
      </p:sp>
      <p:sp>
        <p:nvSpPr>
          <p:cNvPr name="TextBox 18" id="1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9" id="19"/>
          <p:cNvSpPr txBox="true"/>
          <p:nvPr/>
        </p:nvSpPr>
        <p:spPr>
          <a:xfrm rot="0">
            <a:off x="809625" y="6267673"/>
            <a:ext cx="12507625" cy="2493585"/>
          </a:xfrm>
          <a:prstGeom prst="rect">
            <a:avLst/>
          </a:prstGeom>
        </p:spPr>
        <p:txBody>
          <a:bodyPr anchor="t" rtlCol="false" tIns="0" lIns="0" bIns="0" rIns="0">
            <a:spAutoFit/>
          </a:bodyPr>
          <a:lstStyle/>
          <a:p>
            <a:pPr algn="l" marL="0" indent="0" lvl="0">
              <a:lnSpc>
                <a:spcPts val="3350"/>
              </a:lnSpc>
              <a:spcBef>
                <a:spcPct val="0"/>
              </a:spcBef>
            </a:pPr>
            <a:r>
              <a:rPr lang="en-US" sz="2279">
                <a:solidFill>
                  <a:srgbClr val="211F1C"/>
                </a:solidFill>
                <a:latin typeface="Roboto Mono"/>
              </a:rPr>
              <a:t>Building a clothing website is not simply about product presentation, but also requires a delicate combination of user-friendly design, smooth shopping experience, and product management system. flexible products. Every smallest detail, from product display to payment process, needs to be carefully considered to create the best shopping experience for users.</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09625" y="5958095"/>
            <a:ext cx="8334375" cy="1350596"/>
          </a:xfrm>
          <a:custGeom>
            <a:avLst/>
            <a:gdLst/>
            <a:ahLst/>
            <a:cxnLst/>
            <a:rect r="r" b="b" t="t" l="l"/>
            <a:pathLst>
              <a:path h="1350596" w="8334375">
                <a:moveTo>
                  <a:pt x="0" y="0"/>
                </a:moveTo>
                <a:lnTo>
                  <a:pt x="8334375" y="0"/>
                </a:lnTo>
                <a:lnTo>
                  <a:pt x="8334375" y="1350596"/>
                </a:lnTo>
                <a:lnTo>
                  <a:pt x="0" y="1350596"/>
                </a:lnTo>
                <a:lnTo>
                  <a:pt x="0" y="0"/>
                </a:lnTo>
                <a:close/>
              </a:path>
            </a:pathLst>
          </a:custGeom>
          <a:blipFill>
            <a:blip r:embed="rId6"/>
            <a:stretch>
              <a:fillRect l="0" t="0" r="0" b="0"/>
            </a:stretch>
          </a:blipFill>
        </p:spPr>
      </p:sp>
      <p:sp>
        <p:nvSpPr>
          <p:cNvPr name="Freeform 7" id="7"/>
          <p:cNvSpPr/>
          <p:nvPr/>
        </p:nvSpPr>
        <p:spPr>
          <a:xfrm flipH="false" flipV="false" rot="0">
            <a:off x="809625" y="3256539"/>
            <a:ext cx="8334375" cy="1384788"/>
          </a:xfrm>
          <a:custGeom>
            <a:avLst/>
            <a:gdLst/>
            <a:ahLst/>
            <a:cxnLst/>
            <a:rect r="r" b="b" t="t" l="l"/>
            <a:pathLst>
              <a:path h="1384788" w="8334375">
                <a:moveTo>
                  <a:pt x="0" y="0"/>
                </a:moveTo>
                <a:lnTo>
                  <a:pt x="8334375" y="0"/>
                </a:lnTo>
                <a:lnTo>
                  <a:pt x="8334375" y="1384789"/>
                </a:lnTo>
                <a:lnTo>
                  <a:pt x="0" y="1384789"/>
                </a:lnTo>
                <a:lnTo>
                  <a:pt x="0" y="0"/>
                </a:lnTo>
                <a:close/>
              </a:path>
            </a:pathLst>
          </a:custGeom>
          <a:blipFill>
            <a:blip r:embed="rId7"/>
            <a:stretch>
              <a:fillRect l="0" t="0" r="0" b="0"/>
            </a:stretch>
          </a:blipFill>
        </p:spPr>
      </p:sp>
      <p:sp>
        <p:nvSpPr>
          <p:cNvPr name="Freeform 8" id="8"/>
          <p:cNvSpPr/>
          <p:nvPr/>
        </p:nvSpPr>
        <p:spPr>
          <a:xfrm flipH="false" flipV="false" rot="0">
            <a:off x="9659780" y="3256539"/>
            <a:ext cx="8334375" cy="4068885"/>
          </a:xfrm>
          <a:custGeom>
            <a:avLst/>
            <a:gdLst/>
            <a:ahLst/>
            <a:cxnLst/>
            <a:rect r="r" b="b" t="t" l="l"/>
            <a:pathLst>
              <a:path h="4068885" w="8334375">
                <a:moveTo>
                  <a:pt x="0" y="0"/>
                </a:moveTo>
                <a:lnTo>
                  <a:pt x="8334375" y="0"/>
                </a:lnTo>
                <a:lnTo>
                  <a:pt x="8334375" y="4068885"/>
                </a:lnTo>
                <a:lnTo>
                  <a:pt x="0" y="4068885"/>
                </a:lnTo>
                <a:lnTo>
                  <a:pt x="0" y="0"/>
                </a:lnTo>
                <a:close/>
              </a:path>
            </a:pathLst>
          </a:custGeom>
          <a:blipFill>
            <a:blip r:embed="rId8"/>
            <a:stretch>
              <a:fillRect l="0" t="0" r="0" b="0"/>
            </a:stretch>
          </a:blipFill>
        </p:spPr>
      </p:sp>
      <p:sp>
        <p:nvSpPr>
          <p:cNvPr name="TextBox 9" id="9"/>
          <p:cNvSpPr txBox="true"/>
          <p:nvPr/>
        </p:nvSpPr>
        <p:spPr>
          <a:xfrm rot="0">
            <a:off x="0" y="1496981"/>
            <a:ext cx="1698239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5.2 TABLES CONTAINED IN THE DATABASE</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1" id="11"/>
          <p:cNvSpPr txBox="true"/>
          <p:nvPr/>
        </p:nvSpPr>
        <p:spPr>
          <a:xfrm rot="0">
            <a:off x="809625" y="261557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Category</a:t>
            </a:r>
          </a:p>
        </p:txBody>
      </p:sp>
      <p:sp>
        <p:nvSpPr>
          <p:cNvPr name="TextBox 12" id="12"/>
          <p:cNvSpPr txBox="true"/>
          <p:nvPr/>
        </p:nvSpPr>
        <p:spPr>
          <a:xfrm rot="0">
            <a:off x="9659780" y="2615577"/>
            <a:ext cx="834390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Admin roles</a:t>
            </a:r>
          </a:p>
        </p:txBody>
      </p:sp>
      <p:sp>
        <p:nvSpPr>
          <p:cNvPr name="TextBox 13" id="13"/>
          <p:cNvSpPr txBox="true"/>
          <p:nvPr/>
        </p:nvSpPr>
        <p:spPr>
          <a:xfrm rot="0">
            <a:off x="809625" y="5193778"/>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Customer roles</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4375" y="3319770"/>
            <a:ext cx="8334375" cy="3479067"/>
          </a:xfrm>
          <a:custGeom>
            <a:avLst/>
            <a:gdLst/>
            <a:ahLst/>
            <a:cxnLst/>
            <a:rect r="r" b="b" t="t" l="l"/>
            <a:pathLst>
              <a:path h="3479067" w="8334375">
                <a:moveTo>
                  <a:pt x="0" y="0"/>
                </a:moveTo>
                <a:lnTo>
                  <a:pt x="8334375" y="0"/>
                </a:lnTo>
                <a:lnTo>
                  <a:pt x="8334375" y="3479068"/>
                </a:lnTo>
                <a:lnTo>
                  <a:pt x="0" y="3479068"/>
                </a:lnTo>
                <a:lnTo>
                  <a:pt x="0" y="0"/>
                </a:lnTo>
                <a:close/>
              </a:path>
            </a:pathLst>
          </a:custGeom>
          <a:blipFill>
            <a:blip r:embed="rId6"/>
            <a:stretch>
              <a:fillRect l="0" t="0" r="0" b="0"/>
            </a:stretch>
          </a:blipFill>
        </p:spPr>
      </p:sp>
      <p:sp>
        <p:nvSpPr>
          <p:cNvPr name="Freeform 7" id="7"/>
          <p:cNvSpPr/>
          <p:nvPr/>
        </p:nvSpPr>
        <p:spPr>
          <a:xfrm flipH="false" flipV="false" rot="0">
            <a:off x="9669305" y="3319770"/>
            <a:ext cx="8334375" cy="2111375"/>
          </a:xfrm>
          <a:custGeom>
            <a:avLst/>
            <a:gdLst/>
            <a:ahLst/>
            <a:cxnLst/>
            <a:rect r="r" b="b" t="t" l="l"/>
            <a:pathLst>
              <a:path h="2111375" w="8334375">
                <a:moveTo>
                  <a:pt x="0" y="0"/>
                </a:moveTo>
                <a:lnTo>
                  <a:pt x="8334375" y="0"/>
                </a:lnTo>
                <a:lnTo>
                  <a:pt x="8334375" y="2111375"/>
                </a:lnTo>
                <a:lnTo>
                  <a:pt x="0" y="2111375"/>
                </a:lnTo>
                <a:lnTo>
                  <a:pt x="0" y="0"/>
                </a:lnTo>
                <a:close/>
              </a:path>
            </a:pathLst>
          </a:custGeom>
          <a:blipFill>
            <a:blip r:embed="rId7"/>
            <a:stretch>
              <a:fillRect l="0" t="0" r="0" b="0"/>
            </a:stretch>
          </a:blipFill>
        </p:spPr>
      </p:sp>
      <p:sp>
        <p:nvSpPr>
          <p:cNvPr name="Freeform 8" id="8"/>
          <p:cNvSpPr/>
          <p:nvPr/>
        </p:nvSpPr>
        <p:spPr>
          <a:xfrm flipH="false" flipV="false" rot="0">
            <a:off x="714375" y="8139497"/>
            <a:ext cx="8334375" cy="940288"/>
          </a:xfrm>
          <a:custGeom>
            <a:avLst/>
            <a:gdLst/>
            <a:ahLst/>
            <a:cxnLst/>
            <a:rect r="r" b="b" t="t" l="l"/>
            <a:pathLst>
              <a:path h="940288" w="8334375">
                <a:moveTo>
                  <a:pt x="0" y="0"/>
                </a:moveTo>
                <a:lnTo>
                  <a:pt x="8334375" y="0"/>
                </a:lnTo>
                <a:lnTo>
                  <a:pt x="8334375" y="940288"/>
                </a:lnTo>
                <a:lnTo>
                  <a:pt x="0" y="940288"/>
                </a:lnTo>
                <a:lnTo>
                  <a:pt x="0" y="0"/>
                </a:lnTo>
                <a:close/>
              </a:path>
            </a:pathLst>
          </a:custGeom>
          <a:blipFill>
            <a:blip r:embed="rId8"/>
            <a:stretch>
              <a:fillRect l="0" t="0" r="0" b="0"/>
            </a:stretch>
          </a:blipFill>
        </p:spPr>
      </p:sp>
      <p:sp>
        <p:nvSpPr>
          <p:cNvPr name="TextBox 9" id="9"/>
          <p:cNvSpPr txBox="true"/>
          <p:nvPr/>
        </p:nvSpPr>
        <p:spPr>
          <a:xfrm rot="0">
            <a:off x="0" y="1496981"/>
            <a:ext cx="1698239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5.2 TABLES CONTAINED IN THE DATABASE</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1" id="11"/>
          <p:cNvSpPr txBox="true"/>
          <p:nvPr/>
        </p:nvSpPr>
        <p:spPr>
          <a:xfrm rot="0">
            <a:off x="714375" y="261557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Order</a:t>
            </a:r>
          </a:p>
        </p:txBody>
      </p:sp>
      <p:sp>
        <p:nvSpPr>
          <p:cNvPr name="TextBox 12" id="12"/>
          <p:cNvSpPr txBox="true"/>
          <p:nvPr/>
        </p:nvSpPr>
        <p:spPr>
          <a:xfrm rot="0">
            <a:off x="9659780" y="2615577"/>
            <a:ext cx="834390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Order detail</a:t>
            </a:r>
          </a:p>
        </p:txBody>
      </p:sp>
      <p:sp>
        <p:nvSpPr>
          <p:cNvPr name="TextBox 13" id="13"/>
          <p:cNvSpPr txBox="true"/>
          <p:nvPr/>
        </p:nvSpPr>
        <p:spPr>
          <a:xfrm rot="0">
            <a:off x="714375" y="7159762"/>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Order voucher</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4375" y="3336433"/>
            <a:ext cx="8334375" cy="2496038"/>
          </a:xfrm>
          <a:custGeom>
            <a:avLst/>
            <a:gdLst/>
            <a:ahLst/>
            <a:cxnLst/>
            <a:rect r="r" b="b" t="t" l="l"/>
            <a:pathLst>
              <a:path h="2496038" w="8334375">
                <a:moveTo>
                  <a:pt x="0" y="0"/>
                </a:moveTo>
                <a:lnTo>
                  <a:pt x="8334375" y="0"/>
                </a:lnTo>
                <a:lnTo>
                  <a:pt x="8334375" y="2496038"/>
                </a:lnTo>
                <a:lnTo>
                  <a:pt x="0" y="2496038"/>
                </a:lnTo>
                <a:lnTo>
                  <a:pt x="0" y="0"/>
                </a:lnTo>
                <a:close/>
              </a:path>
            </a:pathLst>
          </a:custGeom>
          <a:blipFill>
            <a:blip r:embed="rId6"/>
            <a:stretch>
              <a:fillRect l="0" t="0" r="0" b="0"/>
            </a:stretch>
          </a:blipFill>
        </p:spPr>
      </p:sp>
      <p:sp>
        <p:nvSpPr>
          <p:cNvPr name="Freeform 7" id="7"/>
          <p:cNvSpPr/>
          <p:nvPr/>
        </p:nvSpPr>
        <p:spPr>
          <a:xfrm flipH="false" flipV="false" rot="0">
            <a:off x="9659780" y="3336433"/>
            <a:ext cx="8334375" cy="1000125"/>
          </a:xfrm>
          <a:custGeom>
            <a:avLst/>
            <a:gdLst/>
            <a:ahLst/>
            <a:cxnLst/>
            <a:rect r="r" b="b" t="t" l="l"/>
            <a:pathLst>
              <a:path h="1000125" w="8334375">
                <a:moveTo>
                  <a:pt x="0" y="0"/>
                </a:moveTo>
                <a:lnTo>
                  <a:pt x="8334375" y="0"/>
                </a:lnTo>
                <a:lnTo>
                  <a:pt x="8334375" y="1000125"/>
                </a:lnTo>
                <a:lnTo>
                  <a:pt x="0" y="1000125"/>
                </a:lnTo>
                <a:lnTo>
                  <a:pt x="0" y="0"/>
                </a:lnTo>
                <a:close/>
              </a:path>
            </a:pathLst>
          </a:custGeom>
          <a:blipFill>
            <a:blip r:embed="rId7"/>
            <a:stretch>
              <a:fillRect l="0" t="0" r="0" b="0"/>
            </a:stretch>
          </a:blipFill>
        </p:spPr>
      </p:sp>
      <p:sp>
        <p:nvSpPr>
          <p:cNvPr name="Freeform 8" id="8"/>
          <p:cNvSpPr/>
          <p:nvPr/>
        </p:nvSpPr>
        <p:spPr>
          <a:xfrm flipH="false" flipV="false" rot="0">
            <a:off x="714375" y="6927532"/>
            <a:ext cx="8334375" cy="1290760"/>
          </a:xfrm>
          <a:custGeom>
            <a:avLst/>
            <a:gdLst/>
            <a:ahLst/>
            <a:cxnLst/>
            <a:rect r="r" b="b" t="t" l="l"/>
            <a:pathLst>
              <a:path h="1290760" w="8334375">
                <a:moveTo>
                  <a:pt x="0" y="0"/>
                </a:moveTo>
                <a:lnTo>
                  <a:pt x="8334375" y="0"/>
                </a:lnTo>
                <a:lnTo>
                  <a:pt x="8334375" y="1290760"/>
                </a:lnTo>
                <a:lnTo>
                  <a:pt x="0" y="1290760"/>
                </a:lnTo>
                <a:lnTo>
                  <a:pt x="0" y="0"/>
                </a:lnTo>
                <a:close/>
              </a:path>
            </a:pathLst>
          </a:custGeom>
          <a:blipFill>
            <a:blip r:embed="rId8"/>
            <a:stretch>
              <a:fillRect l="0" t="0" r="0" b="0"/>
            </a:stretch>
          </a:blipFill>
        </p:spPr>
      </p:sp>
      <p:sp>
        <p:nvSpPr>
          <p:cNvPr name="Freeform 9" id="9"/>
          <p:cNvSpPr/>
          <p:nvPr/>
        </p:nvSpPr>
        <p:spPr>
          <a:xfrm flipH="false" flipV="false" rot="0">
            <a:off x="9669305" y="6927532"/>
            <a:ext cx="8334375" cy="794971"/>
          </a:xfrm>
          <a:custGeom>
            <a:avLst/>
            <a:gdLst/>
            <a:ahLst/>
            <a:cxnLst/>
            <a:rect r="r" b="b" t="t" l="l"/>
            <a:pathLst>
              <a:path h="794971" w="8334375">
                <a:moveTo>
                  <a:pt x="0" y="0"/>
                </a:moveTo>
                <a:lnTo>
                  <a:pt x="8334375" y="0"/>
                </a:lnTo>
                <a:lnTo>
                  <a:pt x="8334375" y="794971"/>
                </a:lnTo>
                <a:lnTo>
                  <a:pt x="0" y="794971"/>
                </a:lnTo>
                <a:lnTo>
                  <a:pt x="0" y="0"/>
                </a:lnTo>
                <a:close/>
              </a:path>
            </a:pathLst>
          </a:custGeom>
          <a:blipFill>
            <a:blip r:embed="rId9"/>
            <a:stretch>
              <a:fillRect l="0" t="0" r="0" b="0"/>
            </a:stretch>
          </a:blipFill>
        </p:spPr>
      </p:sp>
      <p:sp>
        <p:nvSpPr>
          <p:cNvPr name="TextBox 10" id="10"/>
          <p:cNvSpPr txBox="true"/>
          <p:nvPr/>
        </p:nvSpPr>
        <p:spPr>
          <a:xfrm rot="0">
            <a:off x="0" y="1496981"/>
            <a:ext cx="1698239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5.2 TABLES CONTAINED IN THE DATABASE</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2" id="12"/>
          <p:cNvSpPr txBox="true"/>
          <p:nvPr/>
        </p:nvSpPr>
        <p:spPr>
          <a:xfrm rot="0">
            <a:off x="714375" y="261557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Product</a:t>
            </a:r>
          </a:p>
        </p:txBody>
      </p:sp>
      <p:sp>
        <p:nvSpPr>
          <p:cNvPr name="TextBox 13" id="13"/>
          <p:cNvSpPr txBox="true"/>
          <p:nvPr/>
        </p:nvSpPr>
        <p:spPr>
          <a:xfrm rot="0">
            <a:off x="9659780" y="2615577"/>
            <a:ext cx="834390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Product images</a:t>
            </a:r>
          </a:p>
        </p:txBody>
      </p:sp>
      <p:sp>
        <p:nvSpPr>
          <p:cNvPr name="TextBox 14" id="14"/>
          <p:cNvSpPr txBox="true"/>
          <p:nvPr/>
        </p:nvSpPr>
        <p:spPr>
          <a:xfrm rot="0">
            <a:off x="714375" y="6070596"/>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Product size</a:t>
            </a:r>
          </a:p>
        </p:txBody>
      </p:sp>
      <p:sp>
        <p:nvSpPr>
          <p:cNvPr name="TextBox 15" id="15"/>
          <p:cNvSpPr txBox="true"/>
          <p:nvPr/>
        </p:nvSpPr>
        <p:spPr>
          <a:xfrm rot="0">
            <a:off x="9669305" y="6070596"/>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Size</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1075" y="3224862"/>
            <a:ext cx="8334375" cy="2923442"/>
          </a:xfrm>
          <a:custGeom>
            <a:avLst/>
            <a:gdLst/>
            <a:ahLst/>
            <a:cxnLst/>
            <a:rect r="r" b="b" t="t" l="l"/>
            <a:pathLst>
              <a:path h="2923442" w="8334375">
                <a:moveTo>
                  <a:pt x="0" y="0"/>
                </a:moveTo>
                <a:lnTo>
                  <a:pt x="8334375" y="0"/>
                </a:lnTo>
                <a:lnTo>
                  <a:pt x="8334375" y="2923443"/>
                </a:lnTo>
                <a:lnTo>
                  <a:pt x="0" y="2923443"/>
                </a:lnTo>
                <a:lnTo>
                  <a:pt x="0" y="0"/>
                </a:lnTo>
                <a:close/>
              </a:path>
            </a:pathLst>
          </a:custGeom>
          <a:blipFill>
            <a:blip r:embed="rId6"/>
            <a:stretch>
              <a:fillRect l="0" t="0" r="0" b="0"/>
            </a:stretch>
          </a:blipFill>
        </p:spPr>
      </p:sp>
      <p:sp>
        <p:nvSpPr>
          <p:cNvPr name="Freeform 7" id="7"/>
          <p:cNvSpPr/>
          <p:nvPr/>
        </p:nvSpPr>
        <p:spPr>
          <a:xfrm flipH="false" flipV="false" rot="0">
            <a:off x="9659780" y="3258448"/>
            <a:ext cx="8334375" cy="974481"/>
          </a:xfrm>
          <a:custGeom>
            <a:avLst/>
            <a:gdLst/>
            <a:ahLst/>
            <a:cxnLst/>
            <a:rect r="r" b="b" t="t" l="l"/>
            <a:pathLst>
              <a:path h="974481" w="8334375">
                <a:moveTo>
                  <a:pt x="0" y="0"/>
                </a:moveTo>
                <a:lnTo>
                  <a:pt x="8334375" y="0"/>
                </a:lnTo>
                <a:lnTo>
                  <a:pt x="8334375" y="974481"/>
                </a:lnTo>
                <a:lnTo>
                  <a:pt x="0" y="974481"/>
                </a:lnTo>
                <a:lnTo>
                  <a:pt x="0" y="0"/>
                </a:lnTo>
                <a:close/>
              </a:path>
            </a:pathLst>
          </a:custGeom>
          <a:blipFill>
            <a:blip r:embed="rId7"/>
            <a:stretch>
              <a:fillRect l="0" t="0" r="0" b="0"/>
            </a:stretch>
          </a:blipFill>
        </p:spPr>
      </p:sp>
      <p:sp>
        <p:nvSpPr>
          <p:cNvPr name="TextBox 8" id="8"/>
          <p:cNvSpPr txBox="true"/>
          <p:nvPr/>
        </p:nvSpPr>
        <p:spPr>
          <a:xfrm rot="0">
            <a:off x="0" y="1496981"/>
            <a:ext cx="16982399"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5.2 TABLES CONTAINED IN THE DATABASE</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714375" y="2615577"/>
            <a:ext cx="8334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Voucher</a:t>
            </a:r>
          </a:p>
        </p:txBody>
      </p:sp>
      <p:sp>
        <p:nvSpPr>
          <p:cNvPr name="TextBox 11" id="11"/>
          <p:cNvSpPr txBox="true"/>
          <p:nvPr/>
        </p:nvSpPr>
        <p:spPr>
          <a:xfrm rot="0">
            <a:off x="9659780" y="2615577"/>
            <a:ext cx="834390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Voucher customer</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 USER INTERFACE</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809625" y="2615577"/>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6.1 User interface for customers</a:t>
            </a:r>
          </a:p>
        </p:txBody>
      </p:sp>
      <p:sp>
        <p:nvSpPr>
          <p:cNvPr name="TextBox 10" id="10"/>
          <p:cNvSpPr txBox="true"/>
          <p:nvPr/>
        </p:nvSpPr>
        <p:spPr>
          <a:xfrm rot="0">
            <a:off x="809625" y="3510533"/>
            <a:ext cx="17478375"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6.2 User interface for administrator </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079150" y="3482202"/>
            <a:ext cx="11710171" cy="6689810"/>
          </a:xfrm>
          <a:custGeom>
            <a:avLst/>
            <a:gdLst/>
            <a:ahLst/>
            <a:cxnLst/>
            <a:rect r="r" b="b" t="t" l="l"/>
            <a:pathLst>
              <a:path h="6689810" w="11710171">
                <a:moveTo>
                  <a:pt x="0" y="0"/>
                </a:moveTo>
                <a:lnTo>
                  <a:pt x="11710170" y="0"/>
                </a:lnTo>
                <a:lnTo>
                  <a:pt x="11710170" y="6689810"/>
                </a:lnTo>
                <a:lnTo>
                  <a:pt x="0" y="6689810"/>
                </a:lnTo>
                <a:lnTo>
                  <a:pt x="0" y="0"/>
                </a:lnTo>
                <a:close/>
              </a:path>
            </a:pathLst>
          </a:custGeom>
          <a:blipFill>
            <a:blip r:embed="rId8"/>
            <a:stretch>
              <a:fillRect l="0" t="0" r="0" b="0"/>
            </a:stretch>
          </a:blipFill>
        </p:spPr>
      </p:sp>
      <p:sp>
        <p:nvSpPr>
          <p:cNvPr name="TextBox 8" id="8"/>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5849045" y="2769485"/>
            <a:ext cx="5671485" cy="396884"/>
          </a:xfrm>
          <a:prstGeom prst="rect">
            <a:avLst/>
          </a:prstGeom>
        </p:spPr>
        <p:txBody>
          <a:bodyPr anchor="t" rtlCol="false" tIns="0" lIns="0" bIns="0" rIns="0">
            <a:spAutoFit/>
          </a:bodyPr>
          <a:lstStyle/>
          <a:p>
            <a:pPr algn="l" marL="0" indent="0" lvl="0">
              <a:lnSpc>
                <a:spcPts val="3373"/>
              </a:lnSpc>
              <a:spcBef>
                <a:spcPct val="0"/>
              </a:spcBef>
            </a:pPr>
            <a:r>
              <a:rPr lang="en-US" sz="2294">
                <a:solidFill>
                  <a:srgbClr val="211F1C"/>
                </a:solidFill>
                <a:latin typeface="Roboto Mono"/>
              </a:rPr>
              <a:t> Login and registration page</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18944" y="3452320"/>
            <a:ext cx="11963758" cy="6834680"/>
          </a:xfrm>
          <a:custGeom>
            <a:avLst/>
            <a:gdLst/>
            <a:ahLst/>
            <a:cxnLst/>
            <a:rect r="r" b="b" t="t" l="l"/>
            <a:pathLst>
              <a:path h="6834680" w="11963758">
                <a:moveTo>
                  <a:pt x="0" y="0"/>
                </a:moveTo>
                <a:lnTo>
                  <a:pt x="11963757" y="0"/>
                </a:lnTo>
                <a:lnTo>
                  <a:pt x="11963757" y="6834680"/>
                </a:lnTo>
                <a:lnTo>
                  <a:pt x="0" y="6834680"/>
                </a:lnTo>
                <a:lnTo>
                  <a:pt x="0" y="0"/>
                </a:lnTo>
                <a:close/>
              </a:path>
            </a:pathLst>
          </a:custGeom>
          <a:blipFill>
            <a:blip r:embed="rId8"/>
            <a:stretch>
              <a:fillRect l="0" t="0" r="0" b="0"/>
            </a:stretch>
          </a:blipFill>
        </p:spPr>
      </p:sp>
      <p:sp>
        <p:nvSpPr>
          <p:cNvPr name="TextBox 8" id="8"/>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3079150" y="2763560"/>
            <a:ext cx="11710171"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Forgot password page</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0931" y="3014787"/>
            <a:ext cx="5275003" cy="3018925"/>
          </a:xfrm>
          <a:custGeom>
            <a:avLst/>
            <a:gdLst/>
            <a:ahLst/>
            <a:cxnLst/>
            <a:rect r="r" b="b" t="t" l="l"/>
            <a:pathLst>
              <a:path h="3018925" w="5275003">
                <a:moveTo>
                  <a:pt x="0" y="0"/>
                </a:moveTo>
                <a:lnTo>
                  <a:pt x="5275003" y="0"/>
                </a:lnTo>
                <a:lnTo>
                  <a:pt x="5275003" y="3018924"/>
                </a:lnTo>
                <a:lnTo>
                  <a:pt x="0" y="3018924"/>
                </a:lnTo>
                <a:lnTo>
                  <a:pt x="0" y="0"/>
                </a:lnTo>
                <a:close/>
              </a:path>
            </a:pathLst>
          </a:custGeom>
          <a:blipFill>
            <a:blip r:embed="rId6"/>
            <a:stretch>
              <a:fillRect l="0" t="0" r="0" b="0"/>
            </a:stretch>
          </a:blipFill>
        </p:spPr>
      </p:sp>
      <p:sp>
        <p:nvSpPr>
          <p:cNvPr name="Freeform 7" id="7"/>
          <p:cNvSpPr/>
          <p:nvPr/>
        </p:nvSpPr>
        <p:spPr>
          <a:xfrm flipH="false" flipV="false" rot="0">
            <a:off x="6133638" y="3020197"/>
            <a:ext cx="5275003" cy="3013515"/>
          </a:xfrm>
          <a:custGeom>
            <a:avLst/>
            <a:gdLst/>
            <a:ahLst/>
            <a:cxnLst/>
            <a:rect r="r" b="b" t="t" l="l"/>
            <a:pathLst>
              <a:path h="3013515" w="5275003">
                <a:moveTo>
                  <a:pt x="0" y="0"/>
                </a:moveTo>
                <a:lnTo>
                  <a:pt x="5275003" y="0"/>
                </a:lnTo>
                <a:lnTo>
                  <a:pt x="5275003" y="3013514"/>
                </a:lnTo>
                <a:lnTo>
                  <a:pt x="0" y="3013514"/>
                </a:lnTo>
                <a:lnTo>
                  <a:pt x="0" y="0"/>
                </a:lnTo>
                <a:close/>
              </a:path>
            </a:pathLst>
          </a:custGeom>
          <a:blipFill>
            <a:blip r:embed="rId7"/>
            <a:stretch>
              <a:fillRect l="0" t="0" r="0" b="0"/>
            </a:stretch>
          </a:blipFill>
        </p:spPr>
      </p:sp>
      <p:sp>
        <p:nvSpPr>
          <p:cNvPr name="Freeform 8" id="8"/>
          <p:cNvSpPr/>
          <p:nvPr/>
        </p:nvSpPr>
        <p:spPr>
          <a:xfrm flipH="false" flipV="false" rot="0">
            <a:off x="12037291" y="3020197"/>
            <a:ext cx="5275003" cy="3018925"/>
          </a:xfrm>
          <a:custGeom>
            <a:avLst/>
            <a:gdLst/>
            <a:ahLst/>
            <a:cxnLst/>
            <a:rect r="r" b="b" t="t" l="l"/>
            <a:pathLst>
              <a:path h="3018925" w="5275003">
                <a:moveTo>
                  <a:pt x="0" y="0"/>
                </a:moveTo>
                <a:lnTo>
                  <a:pt x="5275003" y="0"/>
                </a:lnTo>
                <a:lnTo>
                  <a:pt x="5275003" y="3018925"/>
                </a:lnTo>
                <a:lnTo>
                  <a:pt x="0" y="3018925"/>
                </a:lnTo>
                <a:lnTo>
                  <a:pt x="0" y="0"/>
                </a:lnTo>
                <a:close/>
              </a:path>
            </a:pathLst>
          </a:custGeom>
          <a:blipFill>
            <a:blip r:embed="rId8"/>
            <a:stretch>
              <a:fillRect l="0" t="0" r="0" b="0"/>
            </a:stretch>
          </a:blipFill>
        </p:spPr>
      </p:sp>
      <p:sp>
        <p:nvSpPr>
          <p:cNvPr name="Freeform 9" id="9"/>
          <p:cNvSpPr/>
          <p:nvPr/>
        </p:nvSpPr>
        <p:spPr>
          <a:xfrm flipH="false" flipV="false" rot="0">
            <a:off x="231877" y="6687715"/>
            <a:ext cx="5274057" cy="3018383"/>
          </a:xfrm>
          <a:custGeom>
            <a:avLst/>
            <a:gdLst/>
            <a:ahLst/>
            <a:cxnLst/>
            <a:rect r="r" b="b" t="t" l="l"/>
            <a:pathLst>
              <a:path h="3018383" w="5274057">
                <a:moveTo>
                  <a:pt x="0" y="0"/>
                </a:moveTo>
                <a:lnTo>
                  <a:pt x="5274057" y="0"/>
                </a:lnTo>
                <a:lnTo>
                  <a:pt x="5274057" y="3018383"/>
                </a:lnTo>
                <a:lnTo>
                  <a:pt x="0" y="3018383"/>
                </a:lnTo>
                <a:lnTo>
                  <a:pt x="0" y="0"/>
                </a:lnTo>
                <a:close/>
              </a:path>
            </a:pathLst>
          </a:custGeom>
          <a:blipFill>
            <a:blip r:embed="rId9"/>
            <a:stretch>
              <a:fillRect l="0" t="0" r="0" b="0"/>
            </a:stretch>
          </a:blipFill>
        </p:spPr>
      </p:sp>
      <p:sp>
        <p:nvSpPr>
          <p:cNvPr name="Freeform 10" id="10"/>
          <p:cNvSpPr/>
          <p:nvPr/>
        </p:nvSpPr>
        <p:spPr>
          <a:xfrm flipH="false" flipV="false" rot="0">
            <a:off x="6133638" y="6687715"/>
            <a:ext cx="5275003" cy="3018925"/>
          </a:xfrm>
          <a:custGeom>
            <a:avLst/>
            <a:gdLst/>
            <a:ahLst/>
            <a:cxnLst/>
            <a:rect r="r" b="b" t="t" l="l"/>
            <a:pathLst>
              <a:path h="3018925" w="5275003">
                <a:moveTo>
                  <a:pt x="0" y="0"/>
                </a:moveTo>
                <a:lnTo>
                  <a:pt x="5275003" y="0"/>
                </a:lnTo>
                <a:lnTo>
                  <a:pt x="5275003" y="3018925"/>
                </a:lnTo>
                <a:lnTo>
                  <a:pt x="0" y="3018925"/>
                </a:lnTo>
                <a:lnTo>
                  <a:pt x="0" y="0"/>
                </a:lnTo>
                <a:close/>
              </a:path>
            </a:pathLst>
          </a:custGeom>
          <a:blipFill>
            <a:blip r:embed="rId10"/>
            <a:stretch>
              <a:fillRect l="0" t="0" r="0" b="0"/>
            </a:stretch>
          </a:blipFill>
        </p:spPr>
      </p:sp>
      <p:sp>
        <p:nvSpPr>
          <p:cNvPr name="Freeform 11" id="11"/>
          <p:cNvSpPr/>
          <p:nvPr/>
        </p:nvSpPr>
        <p:spPr>
          <a:xfrm flipH="false" flipV="false" rot="0">
            <a:off x="12126893" y="6744314"/>
            <a:ext cx="5185401" cy="2962326"/>
          </a:xfrm>
          <a:custGeom>
            <a:avLst/>
            <a:gdLst/>
            <a:ahLst/>
            <a:cxnLst/>
            <a:rect r="r" b="b" t="t" l="l"/>
            <a:pathLst>
              <a:path h="2962326" w="5185401">
                <a:moveTo>
                  <a:pt x="0" y="0"/>
                </a:moveTo>
                <a:lnTo>
                  <a:pt x="5185401" y="0"/>
                </a:lnTo>
                <a:lnTo>
                  <a:pt x="5185401" y="2962326"/>
                </a:lnTo>
                <a:lnTo>
                  <a:pt x="0" y="2962326"/>
                </a:lnTo>
                <a:lnTo>
                  <a:pt x="0" y="0"/>
                </a:lnTo>
                <a:close/>
              </a:path>
            </a:pathLst>
          </a:custGeom>
          <a:blipFill>
            <a:blip r:embed="rId11"/>
            <a:stretch>
              <a:fillRect l="0" t="0" r="0" b="0"/>
            </a:stretch>
          </a:blipFill>
        </p:spPr>
      </p:sp>
      <p:sp>
        <p:nvSpPr>
          <p:cNvPr name="TextBox 12" id="12"/>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13" id="13"/>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4" id="14"/>
          <p:cNvSpPr txBox="true"/>
          <p:nvPr/>
        </p:nvSpPr>
        <p:spPr>
          <a:xfrm rot="0">
            <a:off x="0" y="2434602"/>
            <a:ext cx="4504269"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Home page</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5791" y="3098813"/>
            <a:ext cx="8489212" cy="4858441"/>
          </a:xfrm>
          <a:custGeom>
            <a:avLst/>
            <a:gdLst/>
            <a:ahLst/>
            <a:cxnLst/>
            <a:rect r="r" b="b" t="t" l="l"/>
            <a:pathLst>
              <a:path h="4858441" w="8489212">
                <a:moveTo>
                  <a:pt x="0" y="0"/>
                </a:moveTo>
                <a:lnTo>
                  <a:pt x="8489212" y="0"/>
                </a:lnTo>
                <a:lnTo>
                  <a:pt x="8489212" y="4858441"/>
                </a:lnTo>
                <a:lnTo>
                  <a:pt x="0" y="4858441"/>
                </a:lnTo>
                <a:lnTo>
                  <a:pt x="0" y="0"/>
                </a:lnTo>
                <a:close/>
              </a:path>
            </a:pathLst>
          </a:custGeom>
          <a:blipFill>
            <a:blip r:embed="rId6"/>
            <a:stretch>
              <a:fillRect l="0" t="0" r="0" b="0"/>
            </a:stretch>
          </a:blipFill>
        </p:spPr>
      </p:sp>
      <p:sp>
        <p:nvSpPr>
          <p:cNvPr name="Freeform 7" id="7"/>
          <p:cNvSpPr/>
          <p:nvPr/>
        </p:nvSpPr>
        <p:spPr>
          <a:xfrm flipH="false" flipV="false" rot="0">
            <a:off x="9659780" y="3098813"/>
            <a:ext cx="8489212" cy="4858441"/>
          </a:xfrm>
          <a:custGeom>
            <a:avLst/>
            <a:gdLst/>
            <a:ahLst/>
            <a:cxnLst/>
            <a:rect r="r" b="b" t="t" l="l"/>
            <a:pathLst>
              <a:path h="4858441" w="8489212">
                <a:moveTo>
                  <a:pt x="0" y="0"/>
                </a:moveTo>
                <a:lnTo>
                  <a:pt x="8489212" y="0"/>
                </a:lnTo>
                <a:lnTo>
                  <a:pt x="8489212" y="4858441"/>
                </a:lnTo>
                <a:lnTo>
                  <a:pt x="0" y="4858441"/>
                </a:lnTo>
                <a:lnTo>
                  <a:pt x="0" y="0"/>
                </a:lnTo>
                <a:close/>
              </a:path>
            </a:pathLst>
          </a:custGeom>
          <a:blipFill>
            <a:blip r:embed="rId7"/>
            <a:stretch>
              <a:fillRect l="0" t="0" r="0" b="0"/>
            </a:stretch>
          </a:blipFill>
        </p:spPr>
      </p:sp>
      <p:sp>
        <p:nvSpPr>
          <p:cNvPr name="TextBox 8" id="8"/>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0" y="2434602"/>
            <a:ext cx="4504269"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product</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26749" y="3156756"/>
            <a:ext cx="8403026" cy="4800498"/>
          </a:xfrm>
          <a:custGeom>
            <a:avLst/>
            <a:gdLst/>
            <a:ahLst/>
            <a:cxnLst/>
            <a:rect r="r" b="b" t="t" l="l"/>
            <a:pathLst>
              <a:path h="4800498" w="8403026">
                <a:moveTo>
                  <a:pt x="0" y="0"/>
                </a:moveTo>
                <a:lnTo>
                  <a:pt x="8403026" y="0"/>
                </a:lnTo>
                <a:lnTo>
                  <a:pt x="8403026" y="4800498"/>
                </a:lnTo>
                <a:lnTo>
                  <a:pt x="0" y="4800498"/>
                </a:lnTo>
                <a:lnTo>
                  <a:pt x="0" y="0"/>
                </a:lnTo>
                <a:close/>
              </a:path>
            </a:pathLst>
          </a:custGeom>
          <a:blipFill>
            <a:blip r:embed="rId6"/>
            <a:stretch>
              <a:fillRect l="0" t="0" r="0" b="0"/>
            </a:stretch>
          </a:blipFill>
        </p:spPr>
      </p:sp>
      <p:sp>
        <p:nvSpPr>
          <p:cNvPr name="Freeform 7" id="7"/>
          <p:cNvSpPr/>
          <p:nvPr/>
        </p:nvSpPr>
        <p:spPr>
          <a:xfrm flipH="false" flipV="false" rot="0">
            <a:off x="9659780" y="3156756"/>
            <a:ext cx="8403026" cy="4800498"/>
          </a:xfrm>
          <a:custGeom>
            <a:avLst/>
            <a:gdLst/>
            <a:ahLst/>
            <a:cxnLst/>
            <a:rect r="r" b="b" t="t" l="l"/>
            <a:pathLst>
              <a:path h="4800498" w="8403026">
                <a:moveTo>
                  <a:pt x="0" y="0"/>
                </a:moveTo>
                <a:lnTo>
                  <a:pt x="8403026" y="0"/>
                </a:lnTo>
                <a:lnTo>
                  <a:pt x="8403026" y="4800498"/>
                </a:lnTo>
                <a:lnTo>
                  <a:pt x="0" y="4800498"/>
                </a:lnTo>
                <a:lnTo>
                  <a:pt x="0" y="0"/>
                </a:lnTo>
                <a:close/>
              </a:path>
            </a:pathLst>
          </a:custGeom>
          <a:blipFill>
            <a:blip r:embed="rId7"/>
            <a:stretch>
              <a:fillRect l="0" t="0" r="0" b="0"/>
            </a:stretch>
          </a:blipFill>
        </p:spPr>
      </p:sp>
      <p:sp>
        <p:nvSpPr>
          <p:cNvPr name="TextBox 8" id="8"/>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0" y="2434602"/>
            <a:ext cx="4504269"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product detail</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44165" y="1374852"/>
            <a:ext cx="1399967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01. IMPLEMENTATION PLAN</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3486070" y="3641381"/>
            <a:ext cx="11590537" cy="2219800"/>
          </a:xfrm>
          <a:prstGeom prst="rect">
            <a:avLst/>
          </a:prstGeom>
        </p:spPr>
        <p:txBody>
          <a:bodyPr anchor="t" rtlCol="false" tIns="0" lIns="0" bIns="0" rIns="0">
            <a:spAutoFit/>
          </a:bodyPr>
          <a:lstStyle/>
          <a:p>
            <a:pPr algn="l" marL="0" indent="0" lvl="0">
              <a:lnSpc>
                <a:spcPts val="4471"/>
              </a:lnSpc>
              <a:spcBef>
                <a:spcPct val="0"/>
              </a:spcBef>
            </a:pPr>
            <a:r>
              <a:rPr lang="en-US" sz="3041">
                <a:solidFill>
                  <a:srgbClr val="211F1C"/>
                </a:solidFill>
                <a:latin typeface="Roboto Mono"/>
              </a:rPr>
              <a:t>The implementation plan includes time and working content of the project as detailed in the table, each milestone is 10 days equivalent to 7 milestones.</a:t>
            </a:r>
          </a:p>
        </p:txBody>
      </p:sp>
      <p:grpSp>
        <p:nvGrpSpPr>
          <p:cNvPr name="Group 19" id="19"/>
          <p:cNvGrpSpPr/>
          <p:nvPr/>
        </p:nvGrpSpPr>
        <p:grpSpPr>
          <a:xfrm rot="0">
            <a:off x="3486070" y="1222452"/>
            <a:ext cx="11420909" cy="1379885"/>
            <a:chOff x="0" y="0"/>
            <a:chExt cx="2205563" cy="266478"/>
          </a:xfrm>
        </p:grpSpPr>
        <p:sp>
          <p:nvSpPr>
            <p:cNvPr name="Freeform 20" id="20"/>
            <p:cNvSpPr/>
            <p:nvPr/>
          </p:nvSpPr>
          <p:spPr>
            <a:xfrm flipH="false" flipV="false" rot="0">
              <a:off x="0" y="0"/>
              <a:ext cx="2205563" cy="266478"/>
            </a:xfrm>
            <a:custGeom>
              <a:avLst/>
              <a:gdLst/>
              <a:ahLst/>
              <a:cxnLst/>
              <a:rect r="r" b="b" t="t" l="l"/>
              <a:pathLst>
                <a:path h="266478" w="2205563">
                  <a:moveTo>
                    <a:pt x="0" y="0"/>
                  </a:moveTo>
                  <a:lnTo>
                    <a:pt x="2205563" y="0"/>
                  </a:lnTo>
                  <a:lnTo>
                    <a:pt x="2205563" y="266478"/>
                  </a:lnTo>
                  <a:lnTo>
                    <a:pt x="0" y="266478"/>
                  </a:lnTo>
                  <a:close/>
                </a:path>
              </a:pathLst>
            </a:custGeom>
            <a:solidFill>
              <a:srgbClr val="000000">
                <a:alpha val="0"/>
              </a:srgbClr>
            </a:solidFill>
            <a:ln w="38100" cap="sq">
              <a:solidFill>
                <a:srgbClr val="000000"/>
              </a:solidFill>
              <a:prstDash val="solid"/>
              <a:miter/>
            </a:ln>
          </p:spPr>
        </p:sp>
        <p:sp>
          <p:nvSpPr>
            <p:cNvPr name="TextBox 21" id="21"/>
            <p:cNvSpPr txBox="true"/>
            <p:nvPr/>
          </p:nvSpPr>
          <p:spPr>
            <a:xfrm>
              <a:off x="0" y="-19050"/>
              <a:ext cx="2205563" cy="285528"/>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4906978" y="5446325"/>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5545821" y="6039238"/>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0974" y="3156756"/>
            <a:ext cx="8403026" cy="4809116"/>
          </a:xfrm>
          <a:custGeom>
            <a:avLst/>
            <a:gdLst/>
            <a:ahLst/>
            <a:cxnLst/>
            <a:rect r="r" b="b" t="t" l="l"/>
            <a:pathLst>
              <a:path h="4809116" w="8403026">
                <a:moveTo>
                  <a:pt x="0" y="0"/>
                </a:moveTo>
                <a:lnTo>
                  <a:pt x="8403026" y="0"/>
                </a:lnTo>
                <a:lnTo>
                  <a:pt x="8403026" y="4809116"/>
                </a:lnTo>
                <a:lnTo>
                  <a:pt x="0" y="4809116"/>
                </a:lnTo>
                <a:lnTo>
                  <a:pt x="0" y="0"/>
                </a:lnTo>
                <a:close/>
              </a:path>
            </a:pathLst>
          </a:custGeom>
          <a:blipFill>
            <a:blip r:embed="rId6"/>
            <a:stretch>
              <a:fillRect l="0" t="0" r="0" b="0"/>
            </a:stretch>
          </a:blipFill>
        </p:spPr>
      </p:sp>
      <p:sp>
        <p:nvSpPr>
          <p:cNvPr name="Freeform 7" id="7"/>
          <p:cNvSpPr/>
          <p:nvPr/>
        </p:nvSpPr>
        <p:spPr>
          <a:xfrm flipH="false" flipV="false" rot="0">
            <a:off x="9659780" y="3156756"/>
            <a:ext cx="8403026" cy="4800498"/>
          </a:xfrm>
          <a:custGeom>
            <a:avLst/>
            <a:gdLst/>
            <a:ahLst/>
            <a:cxnLst/>
            <a:rect r="r" b="b" t="t" l="l"/>
            <a:pathLst>
              <a:path h="4800498" w="8403026">
                <a:moveTo>
                  <a:pt x="0" y="0"/>
                </a:moveTo>
                <a:lnTo>
                  <a:pt x="8403026" y="0"/>
                </a:lnTo>
                <a:lnTo>
                  <a:pt x="8403026" y="4800498"/>
                </a:lnTo>
                <a:lnTo>
                  <a:pt x="0" y="4800498"/>
                </a:lnTo>
                <a:lnTo>
                  <a:pt x="0" y="0"/>
                </a:lnTo>
                <a:close/>
              </a:path>
            </a:pathLst>
          </a:custGeom>
          <a:blipFill>
            <a:blip r:embed="rId7"/>
            <a:stretch>
              <a:fillRect l="0" t="0" r="0" b="0"/>
            </a:stretch>
          </a:blipFill>
        </p:spPr>
      </p:sp>
      <p:sp>
        <p:nvSpPr>
          <p:cNvPr name="TextBox 8" id="8"/>
          <p:cNvSpPr txBox="true"/>
          <p:nvPr/>
        </p:nvSpPr>
        <p:spPr>
          <a:xfrm rot="0">
            <a:off x="0" y="1374852"/>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0" y="2434602"/>
            <a:ext cx="5692476"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cart and page checkout</a:t>
            </a: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59780" y="2567532"/>
            <a:ext cx="6419108" cy="3673705"/>
          </a:xfrm>
          <a:custGeom>
            <a:avLst/>
            <a:gdLst/>
            <a:ahLst/>
            <a:cxnLst/>
            <a:rect r="r" b="b" t="t" l="l"/>
            <a:pathLst>
              <a:path h="3673705" w="6419108">
                <a:moveTo>
                  <a:pt x="0" y="0"/>
                </a:moveTo>
                <a:lnTo>
                  <a:pt x="6419108" y="0"/>
                </a:lnTo>
                <a:lnTo>
                  <a:pt x="6419108" y="3673705"/>
                </a:lnTo>
                <a:lnTo>
                  <a:pt x="0" y="3673705"/>
                </a:lnTo>
                <a:lnTo>
                  <a:pt x="0" y="0"/>
                </a:lnTo>
                <a:close/>
              </a:path>
            </a:pathLst>
          </a:custGeom>
          <a:blipFill>
            <a:blip r:embed="rId6"/>
            <a:stretch>
              <a:fillRect l="0" t="0" r="0" b="0"/>
            </a:stretch>
          </a:blipFill>
        </p:spPr>
      </p:sp>
      <p:sp>
        <p:nvSpPr>
          <p:cNvPr name="Freeform 7" id="7"/>
          <p:cNvSpPr/>
          <p:nvPr/>
        </p:nvSpPr>
        <p:spPr>
          <a:xfrm flipH="false" flipV="false" rot="0">
            <a:off x="2406263" y="2662782"/>
            <a:ext cx="6419108" cy="3667121"/>
          </a:xfrm>
          <a:custGeom>
            <a:avLst/>
            <a:gdLst/>
            <a:ahLst/>
            <a:cxnLst/>
            <a:rect r="r" b="b" t="t" l="l"/>
            <a:pathLst>
              <a:path h="3667121" w="6419108">
                <a:moveTo>
                  <a:pt x="0" y="0"/>
                </a:moveTo>
                <a:lnTo>
                  <a:pt x="6419109" y="0"/>
                </a:lnTo>
                <a:lnTo>
                  <a:pt x="6419109" y="3667121"/>
                </a:lnTo>
                <a:lnTo>
                  <a:pt x="0" y="3667121"/>
                </a:lnTo>
                <a:lnTo>
                  <a:pt x="0" y="0"/>
                </a:lnTo>
                <a:close/>
              </a:path>
            </a:pathLst>
          </a:custGeom>
          <a:blipFill>
            <a:blip r:embed="rId7"/>
            <a:stretch>
              <a:fillRect l="0" t="0" r="0" b="0"/>
            </a:stretch>
          </a:blipFill>
        </p:spPr>
      </p:sp>
      <p:sp>
        <p:nvSpPr>
          <p:cNvPr name="Freeform 8" id="8"/>
          <p:cNvSpPr/>
          <p:nvPr/>
        </p:nvSpPr>
        <p:spPr>
          <a:xfrm flipH="false" flipV="false" rot="0">
            <a:off x="2406263" y="6520403"/>
            <a:ext cx="6419108" cy="3673705"/>
          </a:xfrm>
          <a:custGeom>
            <a:avLst/>
            <a:gdLst/>
            <a:ahLst/>
            <a:cxnLst/>
            <a:rect r="r" b="b" t="t" l="l"/>
            <a:pathLst>
              <a:path h="3673705" w="6419108">
                <a:moveTo>
                  <a:pt x="0" y="0"/>
                </a:moveTo>
                <a:lnTo>
                  <a:pt x="6419109" y="0"/>
                </a:lnTo>
                <a:lnTo>
                  <a:pt x="6419109" y="3673705"/>
                </a:lnTo>
                <a:lnTo>
                  <a:pt x="0" y="3673705"/>
                </a:lnTo>
                <a:lnTo>
                  <a:pt x="0" y="0"/>
                </a:lnTo>
                <a:close/>
              </a:path>
            </a:pathLst>
          </a:custGeom>
          <a:blipFill>
            <a:blip r:embed="rId8"/>
            <a:stretch>
              <a:fillRect l="0" t="0" r="0" b="0"/>
            </a:stretch>
          </a:blipFill>
        </p:spPr>
      </p:sp>
      <p:sp>
        <p:nvSpPr>
          <p:cNvPr name="Freeform 9" id="9"/>
          <p:cNvSpPr/>
          <p:nvPr/>
        </p:nvSpPr>
        <p:spPr>
          <a:xfrm flipH="false" flipV="false" rot="0">
            <a:off x="9659780" y="6524629"/>
            <a:ext cx="6419108" cy="3667121"/>
          </a:xfrm>
          <a:custGeom>
            <a:avLst/>
            <a:gdLst/>
            <a:ahLst/>
            <a:cxnLst/>
            <a:rect r="r" b="b" t="t" l="l"/>
            <a:pathLst>
              <a:path h="3667121" w="6419108">
                <a:moveTo>
                  <a:pt x="0" y="0"/>
                </a:moveTo>
                <a:lnTo>
                  <a:pt x="6419108" y="0"/>
                </a:lnTo>
                <a:lnTo>
                  <a:pt x="6419108" y="3667121"/>
                </a:lnTo>
                <a:lnTo>
                  <a:pt x="0" y="3667121"/>
                </a:lnTo>
                <a:lnTo>
                  <a:pt x="0" y="0"/>
                </a:lnTo>
                <a:close/>
              </a:path>
            </a:pathLst>
          </a:custGeom>
          <a:blipFill>
            <a:blip r:embed="rId9"/>
            <a:stretch>
              <a:fillRect l="0" t="0" r="0" b="0"/>
            </a:stretch>
          </a:blipFill>
        </p:spPr>
      </p:sp>
      <p:sp>
        <p:nvSpPr>
          <p:cNvPr name="TextBox 10" id="10"/>
          <p:cNvSpPr txBox="true"/>
          <p:nvPr/>
        </p:nvSpPr>
        <p:spPr>
          <a:xfrm rot="0">
            <a:off x="114988" y="1118097"/>
            <a:ext cx="15545821"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6.1 USER INTERFACE FOR CUSTOMERS</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2" id="12"/>
          <p:cNvSpPr txBox="true"/>
          <p:nvPr/>
        </p:nvSpPr>
        <p:spPr>
          <a:xfrm rot="0">
            <a:off x="114988" y="2177847"/>
            <a:ext cx="5692476"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account</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874327"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08027" y="2522581"/>
            <a:ext cx="6474261" cy="3705270"/>
          </a:xfrm>
          <a:custGeom>
            <a:avLst/>
            <a:gdLst/>
            <a:ahLst/>
            <a:cxnLst/>
            <a:rect r="r" b="b" t="t" l="l"/>
            <a:pathLst>
              <a:path h="3705270" w="6474261">
                <a:moveTo>
                  <a:pt x="0" y="0"/>
                </a:moveTo>
                <a:lnTo>
                  <a:pt x="6474261" y="0"/>
                </a:lnTo>
                <a:lnTo>
                  <a:pt x="6474261" y="3705270"/>
                </a:lnTo>
                <a:lnTo>
                  <a:pt x="0" y="3705270"/>
                </a:lnTo>
                <a:lnTo>
                  <a:pt x="0" y="0"/>
                </a:lnTo>
                <a:close/>
              </a:path>
            </a:pathLst>
          </a:custGeom>
          <a:blipFill>
            <a:blip r:embed="rId6"/>
            <a:stretch>
              <a:fillRect l="0" t="0" r="0" b="0"/>
            </a:stretch>
          </a:blipFill>
        </p:spPr>
      </p:sp>
      <p:sp>
        <p:nvSpPr>
          <p:cNvPr name="Freeform 7" id="7"/>
          <p:cNvSpPr/>
          <p:nvPr/>
        </p:nvSpPr>
        <p:spPr>
          <a:xfrm flipH="false" flipV="false" rot="0">
            <a:off x="9622282" y="2522581"/>
            <a:ext cx="6474261" cy="3705270"/>
          </a:xfrm>
          <a:custGeom>
            <a:avLst/>
            <a:gdLst/>
            <a:ahLst/>
            <a:cxnLst/>
            <a:rect r="r" b="b" t="t" l="l"/>
            <a:pathLst>
              <a:path h="3705270" w="6474261">
                <a:moveTo>
                  <a:pt x="0" y="0"/>
                </a:moveTo>
                <a:lnTo>
                  <a:pt x="6474261" y="0"/>
                </a:lnTo>
                <a:lnTo>
                  <a:pt x="6474261" y="3705270"/>
                </a:lnTo>
                <a:lnTo>
                  <a:pt x="0" y="3705270"/>
                </a:lnTo>
                <a:lnTo>
                  <a:pt x="0" y="0"/>
                </a:lnTo>
                <a:close/>
              </a:path>
            </a:pathLst>
          </a:custGeom>
          <a:blipFill>
            <a:blip r:embed="rId7"/>
            <a:stretch>
              <a:fillRect l="0" t="0" r="0" b="0"/>
            </a:stretch>
          </a:blipFill>
        </p:spPr>
      </p:sp>
      <p:sp>
        <p:nvSpPr>
          <p:cNvPr name="Freeform 8" id="8"/>
          <p:cNvSpPr/>
          <p:nvPr/>
        </p:nvSpPr>
        <p:spPr>
          <a:xfrm flipH="false" flipV="false" rot="0">
            <a:off x="2608027" y="6341247"/>
            <a:ext cx="6474261" cy="3698629"/>
          </a:xfrm>
          <a:custGeom>
            <a:avLst/>
            <a:gdLst/>
            <a:ahLst/>
            <a:cxnLst/>
            <a:rect r="r" b="b" t="t" l="l"/>
            <a:pathLst>
              <a:path h="3698629" w="6474261">
                <a:moveTo>
                  <a:pt x="0" y="0"/>
                </a:moveTo>
                <a:lnTo>
                  <a:pt x="6474261" y="0"/>
                </a:lnTo>
                <a:lnTo>
                  <a:pt x="6474261" y="3698629"/>
                </a:lnTo>
                <a:lnTo>
                  <a:pt x="0" y="3698629"/>
                </a:lnTo>
                <a:lnTo>
                  <a:pt x="0" y="0"/>
                </a:lnTo>
                <a:close/>
              </a:path>
            </a:pathLst>
          </a:custGeom>
          <a:blipFill>
            <a:blip r:embed="rId8"/>
            <a:stretch>
              <a:fillRect l="0" t="0" r="0" b="0"/>
            </a:stretch>
          </a:blipFill>
        </p:spPr>
      </p:sp>
      <p:sp>
        <p:nvSpPr>
          <p:cNvPr name="Freeform 9" id="9"/>
          <p:cNvSpPr/>
          <p:nvPr/>
        </p:nvSpPr>
        <p:spPr>
          <a:xfrm flipH="false" flipV="false" rot="0">
            <a:off x="9622282" y="6347887"/>
            <a:ext cx="6474261" cy="3691989"/>
          </a:xfrm>
          <a:custGeom>
            <a:avLst/>
            <a:gdLst/>
            <a:ahLst/>
            <a:cxnLst/>
            <a:rect r="r" b="b" t="t" l="l"/>
            <a:pathLst>
              <a:path h="3691989" w="6474261">
                <a:moveTo>
                  <a:pt x="0" y="0"/>
                </a:moveTo>
                <a:lnTo>
                  <a:pt x="6474261" y="0"/>
                </a:lnTo>
                <a:lnTo>
                  <a:pt x="6474261" y="3691989"/>
                </a:lnTo>
                <a:lnTo>
                  <a:pt x="0" y="3691989"/>
                </a:lnTo>
                <a:lnTo>
                  <a:pt x="0" y="0"/>
                </a:lnTo>
                <a:close/>
              </a:path>
            </a:pathLst>
          </a:custGeom>
          <a:blipFill>
            <a:blip r:embed="rId9"/>
            <a:stretch>
              <a:fillRect l="0" t="0" r="0" b="0"/>
            </a:stretch>
          </a:blipFill>
        </p:spPr>
      </p:sp>
      <p:sp>
        <p:nvSpPr>
          <p:cNvPr name="TextBox 10" id="10"/>
          <p:cNvSpPr txBox="true"/>
          <p:nvPr/>
        </p:nvSpPr>
        <p:spPr>
          <a:xfrm rot="0">
            <a:off x="-586277" y="1073147"/>
            <a:ext cx="1784557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6.2 USER INTERFACE FOR ADMINISTRATOR</a:t>
            </a:r>
            <a:r>
              <a:rPr lang="en-US" sz="8392">
                <a:solidFill>
                  <a:srgbClr val="211F1C"/>
                </a:solidFill>
                <a:latin typeface="Anton"/>
              </a:rPr>
              <a:t> </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2" id="12"/>
          <p:cNvSpPr txBox="true"/>
          <p:nvPr/>
        </p:nvSpPr>
        <p:spPr>
          <a:xfrm rot="0">
            <a:off x="-304997" y="3704397"/>
            <a:ext cx="3335226" cy="389685"/>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Home page</a:t>
            </a:r>
          </a:p>
        </p:txBody>
      </p:sp>
      <p:sp>
        <p:nvSpPr>
          <p:cNvPr name="TextBox 13" id="13"/>
          <p:cNvSpPr txBox="true"/>
          <p:nvPr/>
        </p:nvSpPr>
        <p:spPr>
          <a:xfrm rot="0">
            <a:off x="0" y="7498077"/>
            <a:ext cx="2608027" cy="1185047"/>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Product category management page</a:t>
            </a:r>
          </a:p>
        </p:txBody>
      </p:sp>
      <p:sp>
        <p:nvSpPr>
          <p:cNvPr name="TextBox 14" id="14"/>
          <p:cNvSpPr txBox="true"/>
          <p:nvPr/>
        </p:nvSpPr>
        <p:spPr>
          <a:xfrm rot="0">
            <a:off x="16096543" y="2946370"/>
            <a:ext cx="2189869" cy="1185047"/>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Personal information page</a:t>
            </a:r>
          </a:p>
        </p:txBody>
      </p:sp>
      <p:sp>
        <p:nvSpPr>
          <p:cNvPr name="TextBox 15" id="15"/>
          <p:cNvSpPr txBox="true"/>
          <p:nvPr/>
        </p:nvSpPr>
        <p:spPr>
          <a:xfrm rot="0">
            <a:off x="16096543" y="7005515"/>
            <a:ext cx="2189869" cy="1185047"/>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Product management page</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874327"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08027" y="2522581"/>
            <a:ext cx="6474261" cy="3698629"/>
          </a:xfrm>
          <a:custGeom>
            <a:avLst/>
            <a:gdLst/>
            <a:ahLst/>
            <a:cxnLst/>
            <a:rect r="r" b="b" t="t" l="l"/>
            <a:pathLst>
              <a:path h="3698629" w="6474261">
                <a:moveTo>
                  <a:pt x="0" y="0"/>
                </a:moveTo>
                <a:lnTo>
                  <a:pt x="6474261" y="0"/>
                </a:lnTo>
                <a:lnTo>
                  <a:pt x="6474261" y="3698630"/>
                </a:lnTo>
                <a:lnTo>
                  <a:pt x="0" y="3698630"/>
                </a:lnTo>
                <a:lnTo>
                  <a:pt x="0" y="0"/>
                </a:lnTo>
                <a:close/>
              </a:path>
            </a:pathLst>
          </a:custGeom>
          <a:blipFill>
            <a:blip r:embed="rId6"/>
            <a:stretch>
              <a:fillRect l="0" t="0" r="0" b="0"/>
            </a:stretch>
          </a:blipFill>
        </p:spPr>
      </p:sp>
      <p:sp>
        <p:nvSpPr>
          <p:cNvPr name="Freeform 7" id="7"/>
          <p:cNvSpPr/>
          <p:nvPr/>
        </p:nvSpPr>
        <p:spPr>
          <a:xfrm flipH="false" flipV="false" rot="0">
            <a:off x="9622282" y="2522581"/>
            <a:ext cx="6474261" cy="3705270"/>
          </a:xfrm>
          <a:custGeom>
            <a:avLst/>
            <a:gdLst/>
            <a:ahLst/>
            <a:cxnLst/>
            <a:rect r="r" b="b" t="t" l="l"/>
            <a:pathLst>
              <a:path h="3705270" w="6474261">
                <a:moveTo>
                  <a:pt x="0" y="0"/>
                </a:moveTo>
                <a:lnTo>
                  <a:pt x="6474261" y="0"/>
                </a:lnTo>
                <a:lnTo>
                  <a:pt x="6474261" y="3705270"/>
                </a:lnTo>
                <a:lnTo>
                  <a:pt x="0" y="3705270"/>
                </a:lnTo>
                <a:lnTo>
                  <a:pt x="0" y="0"/>
                </a:lnTo>
                <a:close/>
              </a:path>
            </a:pathLst>
          </a:custGeom>
          <a:blipFill>
            <a:blip r:embed="rId7"/>
            <a:stretch>
              <a:fillRect l="0" t="0" r="0" b="0"/>
            </a:stretch>
          </a:blipFill>
        </p:spPr>
      </p:sp>
      <p:sp>
        <p:nvSpPr>
          <p:cNvPr name="Freeform 8" id="8"/>
          <p:cNvSpPr/>
          <p:nvPr/>
        </p:nvSpPr>
        <p:spPr>
          <a:xfrm flipH="false" flipV="false" rot="0">
            <a:off x="2608027" y="6341247"/>
            <a:ext cx="6474261" cy="3698629"/>
          </a:xfrm>
          <a:custGeom>
            <a:avLst/>
            <a:gdLst/>
            <a:ahLst/>
            <a:cxnLst/>
            <a:rect r="r" b="b" t="t" l="l"/>
            <a:pathLst>
              <a:path h="3698629" w="6474261">
                <a:moveTo>
                  <a:pt x="0" y="0"/>
                </a:moveTo>
                <a:lnTo>
                  <a:pt x="6474261" y="0"/>
                </a:lnTo>
                <a:lnTo>
                  <a:pt x="6474261" y="3698629"/>
                </a:lnTo>
                <a:lnTo>
                  <a:pt x="0" y="3698629"/>
                </a:lnTo>
                <a:lnTo>
                  <a:pt x="0" y="0"/>
                </a:lnTo>
                <a:close/>
              </a:path>
            </a:pathLst>
          </a:custGeom>
          <a:blipFill>
            <a:blip r:embed="rId8"/>
            <a:stretch>
              <a:fillRect l="0" t="0" r="0" b="0"/>
            </a:stretch>
          </a:blipFill>
        </p:spPr>
      </p:sp>
      <p:sp>
        <p:nvSpPr>
          <p:cNvPr name="Freeform 9" id="9"/>
          <p:cNvSpPr/>
          <p:nvPr/>
        </p:nvSpPr>
        <p:spPr>
          <a:xfrm flipH="false" flipV="false" rot="0">
            <a:off x="9775599" y="6341247"/>
            <a:ext cx="6474261" cy="3698629"/>
          </a:xfrm>
          <a:custGeom>
            <a:avLst/>
            <a:gdLst/>
            <a:ahLst/>
            <a:cxnLst/>
            <a:rect r="r" b="b" t="t" l="l"/>
            <a:pathLst>
              <a:path h="3698629" w="6474261">
                <a:moveTo>
                  <a:pt x="0" y="0"/>
                </a:moveTo>
                <a:lnTo>
                  <a:pt x="6474261" y="0"/>
                </a:lnTo>
                <a:lnTo>
                  <a:pt x="6474261" y="3698629"/>
                </a:lnTo>
                <a:lnTo>
                  <a:pt x="0" y="3698629"/>
                </a:lnTo>
                <a:lnTo>
                  <a:pt x="0" y="0"/>
                </a:lnTo>
                <a:close/>
              </a:path>
            </a:pathLst>
          </a:custGeom>
          <a:blipFill>
            <a:blip r:embed="rId9"/>
            <a:stretch>
              <a:fillRect l="0" t="0" r="0" b="0"/>
            </a:stretch>
          </a:blipFill>
        </p:spPr>
      </p:sp>
      <p:sp>
        <p:nvSpPr>
          <p:cNvPr name="TextBox 10" id="10"/>
          <p:cNvSpPr txBox="true"/>
          <p:nvPr/>
        </p:nvSpPr>
        <p:spPr>
          <a:xfrm rot="0">
            <a:off x="-586277" y="1073147"/>
            <a:ext cx="1784557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6.2 USER INTERFACE FOR ADMINISTRATOR</a:t>
            </a:r>
            <a:r>
              <a:rPr lang="en-US" sz="8392">
                <a:solidFill>
                  <a:srgbClr val="211F1C"/>
                </a:solidFill>
                <a:latin typeface="Anton"/>
              </a:rPr>
              <a:t> </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2" id="12"/>
          <p:cNvSpPr txBox="true"/>
          <p:nvPr/>
        </p:nvSpPr>
        <p:spPr>
          <a:xfrm rot="0">
            <a:off x="0" y="3741732"/>
            <a:ext cx="2608027" cy="787366"/>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add product</a:t>
            </a:r>
          </a:p>
        </p:txBody>
      </p:sp>
      <p:sp>
        <p:nvSpPr>
          <p:cNvPr name="TextBox 13" id="13"/>
          <p:cNvSpPr txBox="true"/>
          <p:nvPr/>
        </p:nvSpPr>
        <p:spPr>
          <a:xfrm rot="0">
            <a:off x="0" y="7498077"/>
            <a:ext cx="2608027" cy="787366"/>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Order management page</a:t>
            </a:r>
          </a:p>
        </p:txBody>
      </p:sp>
      <p:sp>
        <p:nvSpPr>
          <p:cNvPr name="TextBox 14" id="14"/>
          <p:cNvSpPr txBox="true"/>
          <p:nvPr/>
        </p:nvSpPr>
        <p:spPr>
          <a:xfrm rot="0">
            <a:off x="16096543" y="2946370"/>
            <a:ext cx="2189869" cy="787366"/>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Page update product</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874327"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69739" y="2522581"/>
            <a:ext cx="6474261" cy="3698629"/>
          </a:xfrm>
          <a:custGeom>
            <a:avLst/>
            <a:gdLst/>
            <a:ahLst/>
            <a:cxnLst/>
            <a:rect r="r" b="b" t="t" l="l"/>
            <a:pathLst>
              <a:path h="3698629" w="6474261">
                <a:moveTo>
                  <a:pt x="0" y="0"/>
                </a:moveTo>
                <a:lnTo>
                  <a:pt x="6474261" y="0"/>
                </a:lnTo>
                <a:lnTo>
                  <a:pt x="6474261" y="3698630"/>
                </a:lnTo>
                <a:lnTo>
                  <a:pt x="0" y="3698630"/>
                </a:lnTo>
                <a:lnTo>
                  <a:pt x="0" y="0"/>
                </a:lnTo>
                <a:close/>
              </a:path>
            </a:pathLst>
          </a:custGeom>
          <a:blipFill>
            <a:blip r:embed="rId6"/>
            <a:stretch>
              <a:fillRect l="0" t="0" r="0" b="0"/>
            </a:stretch>
          </a:blipFill>
        </p:spPr>
      </p:sp>
      <p:sp>
        <p:nvSpPr>
          <p:cNvPr name="Freeform 7" id="7"/>
          <p:cNvSpPr/>
          <p:nvPr/>
        </p:nvSpPr>
        <p:spPr>
          <a:xfrm flipH="false" flipV="false" rot="0">
            <a:off x="9775599" y="2522581"/>
            <a:ext cx="6474261" cy="3705270"/>
          </a:xfrm>
          <a:custGeom>
            <a:avLst/>
            <a:gdLst/>
            <a:ahLst/>
            <a:cxnLst/>
            <a:rect r="r" b="b" t="t" l="l"/>
            <a:pathLst>
              <a:path h="3705270" w="6474261">
                <a:moveTo>
                  <a:pt x="0" y="0"/>
                </a:moveTo>
                <a:lnTo>
                  <a:pt x="6474261" y="0"/>
                </a:lnTo>
                <a:lnTo>
                  <a:pt x="6474261" y="3705270"/>
                </a:lnTo>
                <a:lnTo>
                  <a:pt x="0" y="3705270"/>
                </a:lnTo>
                <a:lnTo>
                  <a:pt x="0" y="0"/>
                </a:lnTo>
                <a:close/>
              </a:path>
            </a:pathLst>
          </a:custGeom>
          <a:blipFill>
            <a:blip r:embed="rId7"/>
            <a:stretch>
              <a:fillRect l="0" t="0" r="0" b="0"/>
            </a:stretch>
          </a:blipFill>
        </p:spPr>
      </p:sp>
      <p:sp>
        <p:nvSpPr>
          <p:cNvPr name="Freeform 8" id="8"/>
          <p:cNvSpPr/>
          <p:nvPr/>
        </p:nvSpPr>
        <p:spPr>
          <a:xfrm flipH="false" flipV="false" rot="0">
            <a:off x="2669739" y="6341247"/>
            <a:ext cx="6435838" cy="3670078"/>
          </a:xfrm>
          <a:custGeom>
            <a:avLst/>
            <a:gdLst/>
            <a:ahLst/>
            <a:cxnLst/>
            <a:rect r="r" b="b" t="t" l="l"/>
            <a:pathLst>
              <a:path h="3670078" w="6435838">
                <a:moveTo>
                  <a:pt x="0" y="0"/>
                </a:moveTo>
                <a:lnTo>
                  <a:pt x="6435837" y="0"/>
                </a:lnTo>
                <a:lnTo>
                  <a:pt x="6435837" y="3670078"/>
                </a:lnTo>
                <a:lnTo>
                  <a:pt x="0" y="3670078"/>
                </a:lnTo>
                <a:lnTo>
                  <a:pt x="0" y="0"/>
                </a:lnTo>
                <a:close/>
              </a:path>
            </a:pathLst>
          </a:custGeom>
          <a:blipFill>
            <a:blip r:embed="rId8"/>
            <a:stretch>
              <a:fillRect l="0" t="0" r="0" b="0"/>
            </a:stretch>
          </a:blipFill>
        </p:spPr>
      </p:sp>
      <p:sp>
        <p:nvSpPr>
          <p:cNvPr name="TextBox 9" id="9"/>
          <p:cNvSpPr txBox="true"/>
          <p:nvPr/>
        </p:nvSpPr>
        <p:spPr>
          <a:xfrm rot="0">
            <a:off x="-586277" y="1073147"/>
            <a:ext cx="1784557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6.2 USER INTERFACE FOR ADMINISTRATOR</a:t>
            </a:r>
            <a:r>
              <a:rPr lang="en-US" sz="8392">
                <a:solidFill>
                  <a:srgbClr val="211F1C"/>
                </a:solidFill>
                <a:latin typeface="Anton"/>
              </a:rPr>
              <a:t> </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1" id="11"/>
          <p:cNvSpPr txBox="true"/>
          <p:nvPr/>
        </p:nvSpPr>
        <p:spPr>
          <a:xfrm rot="0">
            <a:off x="0" y="3741732"/>
            <a:ext cx="2608027" cy="787366"/>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Voucher management page</a:t>
            </a:r>
          </a:p>
        </p:txBody>
      </p:sp>
      <p:sp>
        <p:nvSpPr>
          <p:cNvPr name="TextBox 12" id="12"/>
          <p:cNvSpPr txBox="true"/>
          <p:nvPr/>
        </p:nvSpPr>
        <p:spPr>
          <a:xfrm rot="0">
            <a:off x="0" y="7498077"/>
            <a:ext cx="2608027" cy="787366"/>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Employee management page</a:t>
            </a:r>
          </a:p>
        </p:txBody>
      </p:sp>
      <p:sp>
        <p:nvSpPr>
          <p:cNvPr name="TextBox 13" id="13"/>
          <p:cNvSpPr txBox="true"/>
          <p:nvPr/>
        </p:nvSpPr>
        <p:spPr>
          <a:xfrm rot="0">
            <a:off x="16096543" y="2946370"/>
            <a:ext cx="2189869" cy="1185047"/>
          </a:xfrm>
          <a:prstGeom prst="rect">
            <a:avLst/>
          </a:prstGeom>
        </p:spPr>
        <p:txBody>
          <a:bodyPr anchor="t" rtlCol="false" tIns="0" lIns="0" bIns="0" rIns="0">
            <a:spAutoFit/>
          </a:bodyPr>
          <a:lstStyle/>
          <a:p>
            <a:pPr algn="ctr" marL="0" indent="0" lvl="0">
              <a:lnSpc>
                <a:spcPts val="3201"/>
              </a:lnSpc>
              <a:spcBef>
                <a:spcPct val="0"/>
              </a:spcBef>
            </a:pPr>
            <a:r>
              <a:rPr lang="en-US" sz="2177">
                <a:solidFill>
                  <a:srgbClr val="211F1C"/>
                </a:solidFill>
                <a:latin typeface="Roboto Mono"/>
              </a:rPr>
              <a:t>Customer management page</a:t>
            </a:r>
          </a:p>
        </p:txBody>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7. CONCLUDE</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809625" y="2425077"/>
            <a:ext cx="17478375" cy="2828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Srping boot is a powerful framework, it helps us develop a website quickly with high demand today. Developing a sales website quickly in time for customers Spring boot is not a bad choice. Especially Spring security with full support technology for security and safety of use such as JWT, Oauth2.0,...</a:t>
            </a:r>
          </a:p>
        </p:txBody>
      </p:sp>
      <p:sp>
        <p:nvSpPr>
          <p:cNvPr name="TextBox 10" id="10"/>
          <p:cNvSpPr txBox="true"/>
          <p:nvPr/>
        </p:nvSpPr>
        <p:spPr>
          <a:xfrm rot="0">
            <a:off x="809625" y="5676136"/>
            <a:ext cx="17478375" cy="3971611"/>
          </a:xfrm>
          <a:prstGeom prst="rect">
            <a:avLst/>
          </a:prstGeom>
        </p:spPr>
        <p:txBody>
          <a:bodyPr anchor="t" rtlCol="false" tIns="0" lIns="0" bIns="0" rIns="0">
            <a:spAutoFit/>
          </a:bodyPr>
          <a:lstStyle/>
          <a:p>
            <a:pPr algn="l">
              <a:lnSpc>
                <a:spcPts val="4505"/>
              </a:lnSpc>
            </a:pPr>
            <a:r>
              <a:rPr lang="en-US" sz="3064">
                <a:solidFill>
                  <a:srgbClr val="211F1C"/>
                </a:solidFill>
                <a:latin typeface="Roboto Mono"/>
              </a:rPr>
              <a:t>This is my first basic project, with limited human resources and limited time, but during the implementation process, there were times when I encountered many difficulties for someone starting from scratch. 0 Completing this project is very satisfying for me. If there is anything lacking in this topic, I hope teachers will sympathize and give suggestions so that this topic can be further developed.</a:t>
            </a:r>
          </a:p>
          <a:p>
            <a:pPr algn="l" marL="0" indent="0" lvl="0">
              <a:lnSpc>
                <a:spcPts val="4505"/>
              </a:lnSpc>
              <a:spcBef>
                <a:spcPct val="0"/>
              </a:spcBef>
            </a:pPr>
            <a:r>
              <a:rPr lang="en-US" sz="3064">
                <a:solidFill>
                  <a:srgbClr val="211F1C"/>
                </a:solidFill>
                <a:latin typeface="Roboto Mono"/>
              </a:rPr>
              <a:t>Thank you sincerely.</a:t>
            </a:r>
          </a:p>
        </p:txBody>
      </p:sp>
    </p:spTree>
  </p:cSld>
  <p:clrMapOvr>
    <a:masterClrMapping/>
  </p:clrMapOvr>
  <p:transition spd="fast">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8. REFERENCES</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9" id="9"/>
          <p:cNvSpPr txBox="true"/>
          <p:nvPr/>
        </p:nvSpPr>
        <p:spPr>
          <a:xfrm rot="0">
            <a:off x="809625" y="2885028"/>
            <a:ext cx="17478375" cy="3400111"/>
          </a:xfrm>
          <a:prstGeom prst="rect">
            <a:avLst/>
          </a:prstGeom>
        </p:spPr>
        <p:txBody>
          <a:bodyPr anchor="t" rtlCol="false" tIns="0" lIns="0" bIns="0" rIns="0">
            <a:spAutoFit/>
          </a:bodyPr>
          <a:lstStyle/>
          <a:p>
            <a:pPr algn="l">
              <a:lnSpc>
                <a:spcPts val="4505"/>
              </a:lnSpc>
            </a:pPr>
            <a:r>
              <a:rPr lang="en-US" sz="3064">
                <a:solidFill>
                  <a:srgbClr val="211F1C"/>
                </a:solidFill>
                <a:latin typeface="Roboto Mono"/>
              </a:rPr>
              <a:t>[1] https://docs.spring.io/spring-boot/docs/3.2.2/reference/htmlsingle/#web.spring-session </a:t>
            </a:r>
          </a:p>
          <a:p>
            <a:pPr algn="l">
              <a:lnSpc>
                <a:spcPts val="4505"/>
              </a:lnSpc>
            </a:pPr>
            <a:r>
              <a:rPr lang="en-US" sz="3064">
                <a:solidFill>
                  <a:srgbClr val="211F1C"/>
                </a:solidFill>
                <a:latin typeface="Roboto Mono"/>
              </a:rPr>
              <a:t>[2] https://www.youtube.com/watch?v=5rNk7m_zlAg </a:t>
            </a:r>
          </a:p>
          <a:p>
            <a:pPr algn="l">
              <a:lnSpc>
                <a:spcPts val="4505"/>
              </a:lnSpc>
            </a:pPr>
            <a:r>
              <a:rPr lang="en-US" sz="3064">
                <a:solidFill>
                  <a:srgbClr val="211F1C"/>
                </a:solidFill>
                <a:latin typeface="Roboto Mono"/>
              </a:rPr>
              <a:t>[3] https://kungfutech.edu.vn/khoa-hoc/spring-boot </a:t>
            </a:r>
          </a:p>
          <a:p>
            <a:pPr algn="l">
              <a:lnSpc>
                <a:spcPts val="4505"/>
              </a:lnSpc>
            </a:pPr>
            <a:r>
              <a:rPr lang="en-US" sz="3064">
                <a:solidFill>
                  <a:srgbClr val="211F1C"/>
                </a:solidFill>
                <a:latin typeface="Roboto Mono"/>
              </a:rPr>
              <a:t>[4] https://viblo.asia/search?q=spring%20boot </a:t>
            </a:r>
          </a:p>
          <a:p>
            <a:pPr algn="l" marL="0" indent="0" lvl="0">
              <a:lnSpc>
                <a:spcPts val="4505"/>
              </a:lnSpc>
              <a:spcBef>
                <a:spcPct val="0"/>
              </a:spcBef>
            </a:pPr>
            <a:r>
              <a:rPr lang="en-US" sz="3064">
                <a:solidFill>
                  <a:srgbClr val="211F1C"/>
                </a:solidFill>
                <a:latin typeface="Roboto Mono"/>
              </a:rPr>
              <a:t>[5] https://www.bezkoder.com/?s=spring+boot&amp;submit=Search</a:t>
            </a:r>
          </a:p>
        </p:txBody>
      </p:sp>
    </p:spTree>
  </p:cSld>
  <p:clrMapOvr>
    <a:masterClrMapping/>
  </p:clrMapOvr>
  <p:transition spd="fast">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519790" y="4109190"/>
            <a:ext cx="11248419" cy="1562998"/>
          </a:xfrm>
          <a:prstGeom prst="rect">
            <a:avLst/>
          </a:prstGeom>
        </p:spPr>
        <p:txBody>
          <a:bodyPr anchor="t" rtlCol="false" tIns="0" lIns="0" bIns="0" rIns="0">
            <a:spAutoFit/>
          </a:bodyPr>
          <a:lstStyle/>
          <a:p>
            <a:pPr algn="ctr" marL="0" indent="0" lvl="0">
              <a:lnSpc>
                <a:spcPts val="11748"/>
              </a:lnSpc>
              <a:spcBef>
                <a:spcPct val="0"/>
              </a:spcBef>
            </a:pPr>
            <a:r>
              <a:rPr lang="en-US" sz="11632" strike="noStrike" u="none">
                <a:solidFill>
                  <a:srgbClr val="211F1C"/>
                </a:solidFill>
                <a:latin typeface="Anton"/>
              </a:rPr>
              <a:t>THANK YOU</a:t>
            </a:r>
          </a:p>
        </p:txBody>
      </p:sp>
      <p:sp>
        <p:nvSpPr>
          <p:cNvPr name="Freeform 6" id="6"/>
          <p:cNvSpPr/>
          <p:nvPr/>
        </p:nvSpPr>
        <p:spPr>
          <a:xfrm flipH="false" flipV="false" rot="0">
            <a:off x="8282303" y="2236423"/>
            <a:ext cx="1723393" cy="1472718"/>
          </a:xfrm>
          <a:custGeom>
            <a:avLst/>
            <a:gdLst/>
            <a:ahLst/>
            <a:cxnLst/>
            <a:rect r="r" b="b" t="t" l="l"/>
            <a:pathLst>
              <a:path h="1472718" w="1723393">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09625" y="9043238"/>
            <a:ext cx="2880627" cy="432385"/>
            <a:chOff x="0" y="0"/>
            <a:chExt cx="3840836" cy="576513"/>
          </a:xfrm>
        </p:grpSpPr>
        <p:grpSp>
          <p:nvGrpSpPr>
            <p:cNvPr name="Group 9" id="9"/>
            <p:cNvGrpSpPr/>
            <p:nvPr/>
          </p:nvGrpSpPr>
          <p:grpSpPr>
            <a:xfrm rot="0">
              <a:off x="0" y="0"/>
              <a:ext cx="3840836" cy="576513"/>
              <a:chOff x="0" y="0"/>
              <a:chExt cx="8296205" cy="1245268"/>
            </a:xfrm>
          </p:grpSpPr>
          <p:sp>
            <p:nvSpPr>
              <p:cNvPr name="Freeform 10" id="10"/>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2" id="12"/>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5" id="15"/>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strike="noStrike" u="none">
                <a:solidFill>
                  <a:srgbClr val="211F1C"/>
                </a:solidFill>
                <a:latin typeface="Nunito Sans Expanded Semi-Bold"/>
              </a:rPr>
              <a:t>WINTER 2030</a:t>
            </a:r>
          </a:p>
        </p:txBody>
      </p:sp>
      <p:sp>
        <p:nvSpPr>
          <p:cNvPr name="Freeform 16" id="16"/>
          <p:cNvSpPr/>
          <p:nvPr/>
        </p:nvSpPr>
        <p:spPr>
          <a:xfrm flipH="false" flipV="false" rot="0">
            <a:off x="235818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3879846" y="9043238"/>
            <a:ext cx="1066053" cy="432385"/>
            <a:chOff x="0" y="0"/>
            <a:chExt cx="3070231" cy="1245268"/>
          </a:xfrm>
        </p:grpSpPr>
        <p:sp>
          <p:nvSpPr>
            <p:cNvPr name="Freeform 19" id="19"/>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20" id="20"/>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11/11</a:t>
              </a:r>
            </a:p>
          </p:txBody>
        </p:sp>
      </p:gr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9043238"/>
            <a:ext cx="2880627" cy="432385"/>
            <a:chOff x="0" y="0"/>
            <a:chExt cx="3840836" cy="576513"/>
          </a:xfrm>
        </p:grpSpPr>
        <p:grpSp>
          <p:nvGrpSpPr>
            <p:cNvPr name="Group 7" id="7"/>
            <p:cNvGrpSpPr/>
            <p:nvPr/>
          </p:nvGrpSpPr>
          <p:grpSpPr>
            <a:xfrm rot="0">
              <a:off x="0" y="0"/>
              <a:ext cx="3840836" cy="576513"/>
              <a:chOff x="0" y="0"/>
              <a:chExt cx="8296205" cy="1245268"/>
            </a:xfrm>
          </p:grpSpPr>
          <p:sp>
            <p:nvSpPr>
              <p:cNvPr name="Freeform 8" id="8"/>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9" id="9"/>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0" id="10"/>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2" id="12"/>
          <p:cNvSpPr/>
          <p:nvPr/>
        </p:nvSpPr>
        <p:spPr>
          <a:xfrm flipH="false" flipV="false" rot="0">
            <a:off x="235818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3879846" y="9043238"/>
            <a:ext cx="1066053" cy="432385"/>
            <a:chOff x="0" y="0"/>
            <a:chExt cx="3070231" cy="1245268"/>
          </a:xfrm>
        </p:grpSpPr>
        <p:sp>
          <p:nvSpPr>
            <p:cNvPr name="Freeform 15" id="15"/>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11/11</a:t>
              </a:r>
            </a:p>
          </p:txBody>
        </p:sp>
      </p:grpSp>
      <p:sp>
        <p:nvSpPr>
          <p:cNvPr name="Freeform 17" id="17"/>
          <p:cNvSpPr/>
          <p:nvPr/>
        </p:nvSpPr>
        <p:spPr>
          <a:xfrm flipH="false" flipV="false" rot="0">
            <a:off x="809625" y="3666731"/>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294462" y="41804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3690252" y="774081"/>
            <a:ext cx="11568834" cy="8023667"/>
          </a:xfrm>
          <a:custGeom>
            <a:avLst/>
            <a:gdLst/>
            <a:ahLst/>
            <a:cxnLst/>
            <a:rect r="r" b="b" t="t" l="l"/>
            <a:pathLst>
              <a:path h="8023667" w="11568834">
                <a:moveTo>
                  <a:pt x="0" y="0"/>
                </a:moveTo>
                <a:lnTo>
                  <a:pt x="11568834" y="0"/>
                </a:lnTo>
                <a:lnTo>
                  <a:pt x="11568834" y="8023667"/>
                </a:lnTo>
                <a:lnTo>
                  <a:pt x="0" y="8023667"/>
                </a:lnTo>
                <a:lnTo>
                  <a:pt x="0" y="0"/>
                </a:lnTo>
                <a:close/>
              </a:path>
            </a:pathLst>
          </a:custGeom>
          <a:blipFill>
            <a:blip r:embed="rId14"/>
            <a:stretch>
              <a:fillRect l="0" t="0" r="0" b="0"/>
            </a:stretch>
          </a:blipFill>
        </p:spPr>
      </p:sp>
      <p:sp>
        <p:nvSpPr>
          <p:cNvPr name="TextBox 20" id="2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21" id="21"/>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strike="noStrike" u="none">
                <a:solidFill>
                  <a:srgbClr val="211F1C"/>
                </a:solidFill>
                <a:latin typeface="Nunito Sans Expanded Semi-Bold"/>
              </a:rPr>
              <a:t>WINTER 2030</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78504"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44165" y="1374852"/>
            <a:ext cx="13401656"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 TECHNOLOGY OVERVIEW</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809625" y="3227233"/>
            <a:ext cx="1183693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 Overview of Spring, Spring Framework in Java</a:t>
            </a:r>
          </a:p>
        </p:txBody>
      </p:sp>
      <p:sp>
        <p:nvSpPr>
          <p:cNvPr name="Freeform 19" id="19"/>
          <p:cNvSpPr/>
          <p:nvPr/>
        </p:nvSpPr>
        <p:spPr>
          <a:xfrm flipH="false" flipV="false" rot="0">
            <a:off x="14906978" y="5446325"/>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5545821" y="6039238"/>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809625" y="4224135"/>
            <a:ext cx="13834705" cy="502732"/>
          </a:xfrm>
          <a:prstGeom prst="rect">
            <a:avLst/>
          </a:prstGeom>
        </p:spPr>
        <p:txBody>
          <a:bodyPr anchor="t" rtlCol="false" tIns="0" lIns="0" bIns="0" rIns="0">
            <a:spAutoFit/>
          </a:bodyPr>
          <a:lstStyle/>
          <a:p>
            <a:pPr algn="l" marL="0" indent="0" lvl="0">
              <a:lnSpc>
                <a:spcPts val="4123"/>
              </a:lnSpc>
              <a:spcBef>
                <a:spcPct val="0"/>
              </a:spcBef>
            </a:pPr>
            <a:r>
              <a:rPr lang="en-US" sz="2805">
                <a:solidFill>
                  <a:srgbClr val="211F1C"/>
                </a:solidFill>
                <a:latin typeface="Roboto Mono"/>
              </a:rPr>
              <a:t>2.2 Overview of Thymeleaf, Spring boot combined with Thymeleaf</a:t>
            </a:r>
          </a:p>
        </p:txBody>
      </p:sp>
      <p:sp>
        <p:nvSpPr>
          <p:cNvPr name="TextBox 22" id="22"/>
          <p:cNvSpPr txBox="true"/>
          <p:nvPr/>
        </p:nvSpPr>
        <p:spPr>
          <a:xfrm rot="0">
            <a:off x="809625" y="5067300"/>
            <a:ext cx="13834705" cy="502732"/>
          </a:xfrm>
          <a:prstGeom prst="rect">
            <a:avLst/>
          </a:prstGeom>
        </p:spPr>
        <p:txBody>
          <a:bodyPr anchor="t" rtlCol="false" tIns="0" lIns="0" bIns="0" rIns="0">
            <a:spAutoFit/>
          </a:bodyPr>
          <a:lstStyle/>
          <a:p>
            <a:pPr algn="l" marL="0" indent="0" lvl="0">
              <a:lnSpc>
                <a:spcPts val="4123"/>
              </a:lnSpc>
              <a:spcBef>
                <a:spcPct val="0"/>
              </a:spcBef>
            </a:pPr>
            <a:r>
              <a:rPr lang="en-US" sz="2805">
                <a:solidFill>
                  <a:srgbClr val="211F1C"/>
                </a:solidFill>
                <a:latin typeface="Roboto Mono"/>
              </a:rPr>
              <a:t>2.3 Another technology</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49938" y="1374453"/>
            <a:ext cx="13942738" cy="2202750"/>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 OVERVIEW OF SPRING, SPRING FRAMEWORK IN JAVA</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1028700" y="4767306"/>
            <a:ext cx="714433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2.1.1 What is spring boot?</a:t>
            </a:r>
          </a:p>
        </p:txBody>
      </p:sp>
      <p:sp>
        <p:nvSpPr>
          <p:cNvPr name="TextBox 19" id="19"/>
          <p:cNvSpPr txBox="true"/>
          <p:nvPr/>
        </p:nvSpPr>
        <p:spPr>
          <a:xfrm rot="0">
            <a:off x="1009650" y="5533711"/>
            <a:ext cx="11594174" cy="534553"/>
          </a:xfrm>
          <a:prstGeom prst="rect">
            <a:avLst/>
          </a:prstGeom>
        </p:spPr>
        <p:txBody>
          <a:bodyPr anchor="t" rtlCol="false" tIns="0" lIns="0" bIns="0" rIns="0">
            <a:spAutoFit/>
          </a:bodyPr>
          <a:lstStyle/>
          <a:p>
            <a:pPr algn="l" marL="0" indent="0" lvl="0">
              <a:lnSpc>
                <a:spcPts val="4431"/>
              </a:lnSpc>
              <a:spcBef>
                <a:spcPct val="0"/>
              </a:spcBef>
            </a:pPr>
            <a:r>
              <a:rPr lang="en-US" sz="3014">
                <a:solidFill>
                  <a:srgbClr val="211F1C"/>
                </a:solidFill>
                <a:latin typeface="Roboto Mono"/>
              </a:rPr>
              <a:t>2.1.2 Spring Framework modules and architecture</a:t>
            </a:r>
          </a:p>
        </p:txBody>
      </p:sp>
      <p:sp>
        <p:nvSpPr>
          <p:cNvPr name="TextBox 20" id="20"/>
          <p:cNvSpPr txBox="true"/>
          <p:nvPr/>
        </p:nvSpPr>
        <p:spPr>
          <a:xfrm rot="0">
            <a:off x="1028700" y="6287339"/>
            <a:ext cx="1132712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2.1.3 Main benefits of Spring Framework</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63711" y="1299426"/>
            <a:ext cx="13942738"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2.1.1 WHAT IS SPRING BOOT?</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grpSp>
        <p:nvGrpSpPr>
          <p:cNvPr name="Group 9" id="9"/>
          <p:cNvGrpSpPr/>
          <p:nvPr/>
        </p:nvGrpSpPr>
        <p:grpSpPr>
          <a:xfrm rot="0">
            <a:off x="809625" y="9043238"/>
            <a:ext cx="2880627" cy="432385"/>
            <a:chOff x="0" y="0"/>
            <a:chExt cx="3840836" cy="576513"/>
          </a:xfrm>
        </p:grpSpPr>
        <p:grpSp>
          <p:nvGrpSpPr>
            <p:cNvPr name="Group 10" id="10"/>
            <p:cNvGrpSpPr/>
            <p:nvPr/>
          </p:nvGrpSpPr>
          <p:grpSpPr>
            <a:xfrm rot="0">
              <a:off x="0" y="0"/>
              <a:ext cx="3840836" cy="576513"/>
              <a:chOff x="0" y="0"/>
              <a:chExt cx="8296205" cy="1245268"/>
            </a:xfrm>
          </p:grpSpPr>
          <p:sp>
            <p:nvSpPr>
              <p:cNvPr name="Freeform 11" id="11"/>
              <p:cNvSpPr/>
              <p:nvPr/>
            </p:nvSpPr>
            <p:spPr>
              <a:xfrm flipH="false" flipV="false" rot="0">
                <a:off x="0" y="0"/>
                <a:ext cx="8296205" cy="1245268"/>
              </a:xfrm>
              <a:custGeom>
                <a:avLst/>
                <a:gdLst/>
                <a:ahLst/>
                <a:cxnLst/>
                <a:rect r="r" b="b" t="t" l="l"/>
                <a:pathLst>
                  <a:path h="1245268" w="8296205">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sp>
          <p:sp>
            <p:nvSpPr>
              <p:cNvPr name="TextBox 12" id="12"/>
              <p:cNvSpPr txBox="true"/>
              <p:nvPr/>
            </p:nvSpPr>
            <p:spPr>
              <a:xfrm>
                <a:off x="0" y="-38100"/>
                <a:ext cx="8296205" cy="1283368"/>
              </a:xfrm>
              <a:prstGeom prst="rect">
                <a:avLst/>
              </a:prstGeom>
            </p:spPr>
            <p:txBody>
              <a:bodyPr anchor="ctr" rtlCol="false" tIns="12700" lIns="12700" bIns="12700" rIns="12700"/>
              <a:lstStyle/>
              <a:p>
                <a:pPr algn="ctr" marL="0" indent="0" lvl="0">
                  <a:lnSpc>
                    <a:spcPts val="2116"/>
                  </a:lnSpc>
                  <a:spcBef>
                    <a:spcPct val="0"/>
                  </a:spcBef>
                </a:pPr>
                <a:r>
                  <a:rPr lang="en-US" sz="1439" spc="211" strike="noStrike" u="none">
                    <a:solidFill>
                      <a:srgbClr val="211F1C"/>
                    </a:solidFill>
                    <a:latin typeface="Nunito Sans Expanded Semi-Bold"/>
                  </a:rPr>
                  <a:t>BORCELLE</a:t>
                </a:r>
              </a:p>
            </p:txBody>
          </p:sp>
        </p:grpSp>
        <p:sp>
          <p:nvSpPr>
            <p:cNvPr name="Freeform 13" id="13"/>
            <p:cNvSpPr/>
            <p:nvPr/>
          </p:nvSpPr>
          <p:spPr>
            <a:xfrm flipH="false" flipV="false" rot="0">
              <a:off x="3233807" y="116532"/>
              <a:ext cx="341941" cy="341941"/>
            </a:xfrm>
            <a:custGeom>
              <a:avLst/>
              <a:gdLst/>
              <a:ahLst/>
              <a:cxnLst/>
              <a:rect r="r" b="b" t="t" l="l"/>
              <a:pathLst>
                <a:path h="341941" w="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5087" y="118039"/>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3879846" y="9043238"/>
            <a:ext cx="1066053" cy="432385"/>
            <a:chOff x="0" y="0"/>
            <a:chExt cx="3070231" cy="1245268"/>
          </a:xfrm>
        </p:grpSpPr>
        <p:sp>
          <p:nvSpPr>
            <p:cNvPr name="Freeform 16" id="16"/>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sz="1439" spc="211">
                  <a:solidFill>
                    <a:srgbClr val="211F1C"/>
                  </a:solidFill>
                  <a:latin typeface="Nunito Sans Expanded Semi-Bold"/>
                </a:rPr>
                <a:t>3/11</a:t>
              </a:r>
            </a:p>
          </p:txBody>
        </p:sp>
      </p:grpSp>
      <p:sp>
        <p:nvSpPr>
          <p:cNvPr name="TextBox 18" id="18"/>
          <p:cNvSpPr txBox="true"/>
          <p:nvPr/>
        </p:nvSpPr>
        <p:spPr>
          <a:xfrm rot="0">
            <a:off x="661075" y="2483001"/>
            <a:ext cx="16598225" cy="183822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Spring Framework comes from its own ideas and builds on its core. New modules are created based on previous Spring projects to improve functionality, more automatic upgrades, and more powerful configurations in different situations. Different is also the same idea.</a:t>
            </a:r>
          </a:p>
        </p:txBody>
      </p:sp>
      <p:sp>
        <p:nvSpPr>
          <p:cNvPr name="TextBox 19" id="19"/>
          <p:cNvSpPr txBox="true"/>
          <p:nvPr/>
        </p:nvSpPr>
        <p:spPr>
          <a:xfrm rot="0">
            <a:off x="661075" y="4699274"/>
            <a:ext cx="16598225" cy="1371504"/>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The project can select the necessary modules and add them. The central part of the modules is the Spring Core container, which includes configuration templates and a dependency injection mechanism.</a:t>
            </a:r>
          </a:p>
        </p:txBody>
      </p:sp>
      <p:sp>
        <p:nvSpPr>
          <p:cNvPr name="TextBox 20" id="20"/>
          <p:cNvSpPr txBox="true"/>
          <p:nvPr/>
        </p:nvSpPr>
        <p:spPr>
          <a:xfrm rot="0">
            <a:off x="661075" y="6448822"/>
            <a:ext cx="16598225" cy="904779"/>
          </a:xfrm>
          <a:prstGeom prst="rect">
            <a:avLst/>
          </a:prstGeom>
        </p:spPr>
        <p:txBody>
          <a:bodyPr anchor="t" rtlCol="false" tIns="0" lIns="0" bIns="0" rIns="0">
            <a:spAutoFit/>
          </a:bodyPr>
          <a:lstStyle/>
          <a:p>
            <a:pPr algn="l" marL="0" indent="0" lvl="0">
              <a:lnSpc>
                <a:spcPts val="3679"/>
              </a:lnSpc>
              <a:spcBef>
                <a:spcPct val="0"/>
              </a:spcBef>
            </a:pPr>
            <a:r>
              <a:rPr lang="en-US" sz="2502">
                <a:solidFill>
                  <a:srgbClr val="211F1C"/>
                </a:solidFill>
                <a:latin typeface="Roboto Mono"/>
              </a:rPr>
              <a:t>Spring Framework provides different application architectures including: communication, data manipulation and web.</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12646" y="-880399"/>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53765" y="1227940"/>
            <a:ext cx="18541765" cy="2202750"/>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2.1.2 SPRING FRAMEWORK MODULES AND ARCHITECTURE?</a:t>
            </a:r>
          </a:p>
        </p:txBody>
      </p:sp>
      <p:sp>
        <p:nvSpPr>
          <p:cNvPr name="Freeform 7" id="7"/>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705067" y="2807258"/>
            <a:ext cx="7773308" cy="5649778"/>
          </a:xfrm>
          <a:custGeom>
            <a:avLst/>
            <a:gdLst/>
            <a:ahLst/>
            <a:cxnLst/>
            <a:rect r="r" b="b" t="t" l="l"/>
            <a:pathLst>
              <a:path h="5649778" w="7773308">
                <a:moveTo>
                  <a:pt x="0" y="0"/>
                </a:moveTo>
                <a:lnTo>
                  <a:pt x="7773308" y="0"/>
                </a:lnTo>
                <a:lnTo>
                  <a:pt x="7773308" y="5649778"/>
                </a:lnTo>
                <a:lnTo>
                  <a:pt x="0" y="5649778"/>
                </a:lnTo>
                <a:lnTo>
                  <a:pt x="0" y="0"/>
                </a:lnTo>
                <a:close/>
              </a:path>
            </a:pathLst>
          </a:custGeom>
          <a:blipFill>
            <a:blip r:embed="rId8"/>
            <a:stretch>
              <a:fillRect l="0" t="-1484" r="0" b="-1484"/>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1028700" y="4767306"/>
            <a:ext cx="7144330"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2.1.2.1 Core Container</a:t>
            </a:r>
          </a:p>
        </p:txBody>
      </p:sp>
      <p:sp>
        <p:nvSpPr>
          <p:cNvPr name="TextBox 11" id="11"/>
          <p:cNvSpPr txBox="true"/>
          <p:nvPr/>
        </p:nvSpPr>
        <p:spPr>
          <a:xfrm rot="0">
            <a:off x="1009650" y="5533711"/>
            <a:ext cx="11594174" cy="534553"/>
          </a:xfrm>
          <a:prstGeom prst="rect">
            <a:avLst/>
          </a:prstGeom>
        </p:spPr>
        <p:txBody>
          <a:bodyPr anchor="t" rtlCol="false" tIns="0" lIns="0" bIns="0" rIns="0">
            <a:spAutoFit/>
          </a:bodyPr>
          <a:lstStyle/>
          <a:p>
            <a:pPr algn="l" marL="0" indent="0" lvl="0">
              <a:lnSpc>
                <a:spcPts val="4431"/>
              </a:lnSpc>
              <a:spcBef>
                <a:spcPct val="0"/>
              </a:spcBef>
            </a:pPr>
            <a:r>
              <a:rPr lang="en-US" sz="3014">
                <a:solidFill>
                  <a:srgbClr val="211F1C"/>
                </a:solidFill>
                <a:latin typeface="Roboto Mono"/>
              </a:rPr>
              <a:t>2.1.2.2 Data Access/Integration</a:t>
            </a:r>
          </a:p>
        </p:txBody>
      </p:sp>
      <p:sp>
        <p:nvSpPr>
          <p:cNvPr name="TextBox 12" id="12"/>
          <p:cNvSpPr txBox="true"/>
          <p:nvPr/>
        </p:nvSpPr>
        <p:spPr>
          <a:xfrm rot="0">
            <a:off x="1028700" y="6287339"/>
            <a:ext cx="1132712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2.1.2.3 Web</a:t>
            </a:r>
          </a:p>
        </p:txBody>
      </p:sp>
      <p:sp>
        <p:nvSpPr>
          <p:cNvPr name="TextBox 13" id="13"/>
          <p:cNvSpPr txBox="true"/>
          <p:nvPr/>
        </p:nvSpPr>
        <p:spPr>
          <a:xfrm rot="0">
            <a:off x="1009650" y="7049024"/>
            <a:ext cx="11327124" cy="542611"/>
          </a:xfrm>
          <a:prstGeom prst="rect">
            <a:avLst/>
          </a:prstGeom>
        </p:spPr>
        <p:txBody>
          <a:bodyPr anchor="t" rtlCol="false" tIns="0" lIns="0" bIns="0" rIns="0">
            <a:spAutoFit/>
          </a:bodyPr>
          <a:lstStyle/>
          <a:p>
            <a:pPr algn="l" marL="0" indent="0" lvl="0">
              <a:lnSpc>
                <a:spcPts val="4505"/>
              </a:lnSpc>
              <a:spcBef>
                <a:spcPct val="0"/>
              </a:spcBef>
            </a:pPr>
            <a:r>
              <a:rPr lang="en-US" sz="3064">
                <a:solidFill>
                  <a:srgbClr val="211F1C"/>
                </a:solidFill>
                <a:latin typeface="Roboto Mono"/>
              </a:rPr>
              <a:t>2.1.2.4 Another modules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DAGE_esL95I</dc:identifier>
  <dcterms:modified xsi:type="dcterms:W3CDTF">2011-08-01T06:04:30Z</dcterms:modified>
  <cp:revision>1</cp:revision>
  <dc:title>Social Media</dc:title>
</cp:coreProperties>
</file>